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Default Extension="doc" ContentType="application/msword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diagrams/data3.xml" ContentType="application/vnd.openxmlformats-officedocument.drawingml.diagramData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420" r:id="rId1"/>
  </p:sldMasterIdLst>
  <p:notesMasterIdLst>
    <p:notesMasterId r:id="rId159"/>
  </p:notesMasterIdLst>
  <p:handoutMasterIdLst>
    <p:handoutMasterId r:id="rId160"/>
  </p:handoutMasterIdLst>
  <p:sldIdLst>
    <p:sldId id="919" r:id="rId2"/>
    <p:sldId id="804" r:id="rId3"/>
    <p:sldId id="1336" r:id="rId4"/>
    <p:sldId id="1143" r:id="rId5"/>
    <p:sldId id="1144" r:id="rId6"/>
    <p:sldId id="1283" r:id="rId7"/>
    <p:sldId id="1209" r:id="rId8"/>
    <p:sldId id="1145" r:id="rId9"/>
    <p:sldId id="1285" r:id="rId10"/>
    <p:sldId id="1120" r:id="rId11"/>
    <p:sldId id="1248" r:id="rId12"/>
    <p:sldId id="1021" r:id="rId13"/>
    <p:sldId id="1262" r:id="rId14"/>
    <p:sldId id="1136" r:id="rId15"/>
    <p:sldId id="1256" r:id="rId16"/>
    <p:sldId id="1138" r:id="rId17"/>
    <p:sldId id="834" r:id="rId18"/>
    <p:sldId id="1255" r:id="rId19"/>
    <p:sldId id="1250" r:id="rId20"/>
    <p:sldId id="1263" r:id="rId21"/>
    <p:sldId id="1286" r:id="rId22"/>
    <p:sldId id="1288" r:id="rId23"/>
    <p:sldId id="1291" r:id="rId24"/>
    <p:sldId id="1292" r:id="rId25"/>
    <p:sldId id="1337" r:id="rId26"/>
    <p:sldId id="1272" r:id="rId27"/>
    <p:sldId id="1274" r:id="rId28"/>
    <p:sldId id="1199" r:id="rId29"/>
    <p:sldId id="1275" r:id="rId30"/>
    <p:sldId id="1276" r:id="rId31"/>
    <p:sldId id="1293" r:id="rId32"/>
    <p:sldId id="1277" r:id="rId33"/>
    <p:sldId id="1282" r:id="rId34"/>
    <p:sldId id="1280" r:id="rId35"/>
    <p:sldId id="1278" r:id="rId36"/>
    <p:sldId id="1317" r:id="rId37"/>
    <p:sldId id="1119" r:id="rId38"/>
    <p:sldId id="1267" r:id="rId39"/>
    <p:sldId id="1068" r:id="rId40"/>
    <p:sldId id="1070" r:id="rId41"/>
    <p:sldId id="1157" r:id="rId42"/>
    <p:sldId id="1259" r:id="rId43"/>
    <p:sldId id="1266" r:id="rId44"/>
    <p:sldId id="1315" r:id="rId45"/>
    <p:sldId id="1260" r:id="rId46"/>
    <p:sldId id="1294" r:id="rId47"/>
    <p:sldId id="1122" r:id="rId48"/>
    <p:sldId id="1296" r:id="rId49"/>
    <p:sldId id="1251" r:id="rId50"/>
    <p:sldId id="1124" r:id="rId51"/>
    <p:sldId id="1265" r:id="rId52"/>
    <p:sldId id="1127" r:id="rId53"/>
    <p:sldId id="1297" r:id="rId54"/>
    <p:sldId id="1264" r:id="rId55"/>
    <p:sldId id="1252" r:id="rId56"/>
    <p:sldId id="1258" r:id="rId57"/>
    <p:sldId id="1298" r:id="rId58"/>
    <p:sldId id="1257" r:id="rId59"/>
    <p:sldId id="1299" r:id="rId60"/>
    <p:sldId id="1115" r:id="rId61"/>
    <p:sldId id="1335" r:id="rId62"/>
    <p:sldId id="1212" r:id="rId63"/>
    <p:sldId id="1318" r:id="rId64"/>
    <p:sldId id="1340" r:id="rId65"/>
    <p:sldId id="1300" r:id="rId66"/>
    <p:sldId id="1301" r:id="rId67"/>
    <p:sldId id="1302" r:id="rId68"/>
    <p:sldId id="1253" r:id="rId69"/>
    <p:sldId id="1018" r:id="rId70"/>
    <p:sldId id="1214" r:id="rId71"/>
    <p:sldId id="1306" r:id="rId72"/>
    <p:sldId id="1303" r:id="rId73"/>
    <p:sldId id="1305" r:id="rId74"/>
    <p:sldId id="1139" r:id="rId75"/>
    <p:sldId id="1270" r:id="rId76"/>
    <p:sldId id="1141" r:id="rId77"/>
    <p:sldId id="1268" r:id="rId78"/>
    <p:sldId id="1121" r:id="rId79"/>
    <p:sldId id="1269" r:id="rId80"/>
    <p:sldId id="1249" r:id="rId81"/>
    <p:sldId id="1242" r:id="rId82"/>
    <p:sldId id="1107" r:id="rId83"/>
    <p:sldId id="1243" r:id="rId84"/>
    <p:sldId id="1245" r:id="rId85"/>
    <p:sldId id="1247" r:id="rId86"/>
    <p:sldId id="1105" r:id="rId87"/>
    <p:sldId id="1244" r:id="rId88"/>
    <p:sldId id="1226" r:id="rId89"/>
    <p:sldId id="1231" r:id="rId90"/>
    <p:sldId id="1221" r:id="rId91"/>
    <p:sldId id="1222" r:id="rId92"/>
    <p:sldId id="1224" r:id="rId93"/>
    <p:sldId id="1223" r:id="rId94"/>
    <p:sldId id="1229" r:id="rId95"/>
    <p:sldId id="1227" r:id="rId96"/>
    <p:sldId id="1228" r:id="rId97"/>
    <p:sldId id="1225" r:id="rId98"/>
    <p:sldId id="1171" r:id="rId99"/>
    <p:sldId id="1343" r:id="rId100"/>
    <p:sldId id="1341" r:id="rId101"/>
    <p:sldId id="1342" r:id="rId102"/>
    <p:sldId id="1344" r:id="rId103"/>
    <p:sldId id="1056" r:id="rId104"/>
    <p:sldId id="1308" r:id="rId105"/>
    <p:sldId id="1309" r:id="rId106"/>
    <p:sldId id="1310" r:id="rId107"/>
    <p:sldId id="928" r:id="rId108"/>
    <p:sldId id="1313" r:id="rId109"/>
    <p:sldId id="1312" r:id="rId110"/>
    <p:sldId id="1314" r:id="rId111"/>
    <p:sldId id="1311" r:id="rId112"/>
    <p:sldId id="929" r:id="rId113"/>
    <p:sldId id="1233" r:id="rId114"/>
    <p:sldId id="1041" r:id="rId115"/>
    <p:sldId id="1345" r:id="rId116"/>
    <p:sldId id="1002" r:id="rId117"/>
    <p:sldId id="1042" r:id="rId118"/>
    <p:sldId id="1234" r:id="rId119"/>
    <p:sldId id="1241" r:id="rId120"/>
    <p:sldId id="1235" r:id="rId121"/>
    <p:sldId id="1236" r:id="rId122"/>
    <p:sldId id="1113" r:id="rId123"/>
    <p:sldId id="1232" r:id="rId124"/>
    <p:sldId id="1237" r:id="rId125"/>
    <p:sldId id="1074" r:id="rId126"/>
    <p:sldId id="1334" r:id="rId127"/>
    <p:sldId id="946" r:id="rId128"/>
    <p:sldId id="947" r:id="rId129"/>
    <p:sldId id="1240" r:id="rId130"/>
    <p:sldId id="1072" r:id="rId131"/>
    <p:sldId id="1307" r:id="rId132"/>
    <p:sldId id="1346" r:id="rId133"/>
    <p:sldId id="916" r:id="rId134"/>
    <p:sldId id="1316" r:id="rId135"/>
    <p:sldId id="1319" r:id="rId136"/>
    <p:sldId id="1320" r:id="rId137"/>
    <p:sldId id="885" r:id="rId138"/>
    <p:sldId id="1321" r:id="rId139"/>
    <p:sldId id="1215" r:id="rId140"/>
    <p:sldId id="1323" r:id="rId141"/>
    <p:sldId id="1325" r:id="rId142"/>
    <p:sldId id="1324" r:id="rId143"/>
    <p:sldId id="1327" r:id="rId144"/>
    <p:sldId id="1326" r:id="rId145"/>
    <p:sldId id="1328" r:id="rId146"/>
    <p:sldId id="1329" r:id="rId147"/>
    <p:sldId id="1330" r:id="rId148"/>
    <p:sldId id="1331" r:id="rId149"/>
    <p:sldId id="1332" r:id="rId150"/>
    <p:sldId id="1333" r:id="rId151"/>
    <p:sldId id="1347" r:id="rId152"/>
    <p:sldId id="1348" r:id="rId153"/>
    <p:sldId id="1349" r:id="rId154"/>
    <p:sldId id="1201" r:id="rId155"/>
    <p:sldId id="1339" r:id="rId156"/>
    <p:sldId id="962" r:id="rId157"/>
    <p:sldId id="1089" r:id="rId15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1515"/>
    <a:srgbClr val="009900"/>
    <a:srgbClr val="04260F"/>
    <a:srgbClr val="09210C"/>
    <a:srgbClr val="111A10"/>
    <a:srgbClr val="66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63" autoAdjust="0"/>
    <p:restoredTop sz="94721" autoAdjust="0"/>
  </p:normalViewPr>
  <p:slideViewPr>
    <p:cSldViewPr>
      <p:cViewPr varScale="1">
        <p:scale>
          <a:sx n="111" d="100"/>
          <a:sy n="111" d="100"/>
        </p:scale>
        <p:origin x="-157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48"/>
    </p:cViewPr>
  </p:sorterViewPr>
  <p:notesViewPr>
    <p:cSldViewPr>
      <p:cViewPr varScale="1">
        <p:scale>
          <a:sx n="87" d="100"/>
          <a:sy n="87" d="100"/>
        </p:scale>
        <p:origin x="-3228" y="-90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14EFBD-9DCB-4B01-A8CE-0D0FE3A2B7FF}" type="doc">
      <dgm:prSet loTypeId="urn:microsoft.com/office/officeart/2005/8/layout/h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28BA07F-D8F3-4514-9E3B-50B802F1EA5F}">
      <dgm:prSet phldrT="[Text]" custT="1"/>
      <dgm:spPr/>
      <dgm:t>
        <a:bodyPr/>
        <a:lstStyle/>
        <a:p>
          <a: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General </a:t>
          </a:r>
          <a:endParaRPr lang="en-US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0E398C-47F2-423B-8512-F8FED8040F33}" type="parTrans" cxnId="{57C295E9-8E9A-4D33-A451-0A2DBE39708F}">
      <dgm:prSet/>
      <dgm:spPr/>
      <dgm:t>
        <a:bodyPr/>
        <a:lstStyle/>
        <a:p>
          <a:endParaRPr lang="en-US"/>
        </a:p>
      </dgm:t>
    </dgm:pt>
    <dgm:pt modelId="{44EEA8EB-927C-4D82-84E7-678B3C93D364}" type="sibTrans" cxnId="{57C295E9-8E9A-4D33-A451-0A2DBE39708F}">
      <dgm:prSet/>
      <dgm:spPr/>
      <dgm:t>
        <a:bodyPr/>
        <a:lstStyle/>
        <a:p>
          <a:endParaRPr lang="en-US"/>
        </a:p>
      </dgm:t>
    </dgm:pt>
    <dgm:pt modelId="{C36612F9-E880-4409-9C56-0CA88AD0B8FD}">
      <dgm:prSet phldrT="[Text]" custT="1"/>
      <dgm:spPr/>
      <dgm:t>
        <a:bodyPr/>
        <a:lstStyle/>
        <a:p>
          <a:r>
            <a: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$400,000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0E2194-5E55-4F18-BC76-A13F6B5E2CB7}" type="parTrans" cxnId="{56BC3647-0E27-47A7-BCEB-B980047D4DE5}">
      <dgm:prSet/>
      <dgm:spPr/>
      <dgm:t>
        <a:bodyPr/>
        <a:lstStyle/>
        <a:p>
          <a:endParaRPr lang="en-US"/>
        </a:p>
      </dgm:t>
    </dgm:pt>
    <dgm:pt modelId="{09A4490A-164C-4B70-8719-DB07DFE05635}" type="sibTrans" cxnId="{56BC3647-0E27-47A7-BCEB-B980047D4DE5}">
      <dgm:prSet/>
      <dgm:spPr/>
      <dgm:t>
        <a:bodyPr/>
        <a:lstStyle/>
        <a:p>
          <a:endParaRPr lang="en-US"/>
        </a:p>
      </dgm:t>
    </dgm:pt>
    <dgm:pt modelId="{B342E0B4-0BE7-4A4D-AB4F-8220C2F0D235}">
      <dgm:prSet phldrT="[Text]" custT="1"/>
      <dgm:spPr/>
      <dgm:t>
        <a:bodyPr/>
        <a:lstStyle/>
        <a:p>
          <a: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MFT</a:t>
          </a:r>
          <a:endParaRPr lang="en-US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42D19C-2D40-4E8E-8C33-CE0151794FCC}" type="parTrans" cxnId="{A6843ED7-7F61-4CF0-B809-8E6BC19A8E42}">
      <dgm:prSet/>
      <dgm:spPr/>
      <dgm:t>
        <a:bodyPr/>
        <a:lstStyle/>
        <a:p>
          <a:endParaRPr lang="en-US"/>
        </a:p>
      </dgm:t>
    </dgm:pt>
    <dgm:pt modelId="{325B0A53-2CCB-4C65-9E0C-543413C1BC1A}" type="sibTrans" cxnId="{A6843ED7-7F61-4CF0-B809-8E6BC19A8E42}">
      <dgm:prSet/>
      <dgm:spPr/>
      <dgm:t>
        <a:bodyPr/>
        <a:lstStyle/>
        <a:p>
          <a:endParaRPr lang="en-US"/>
        </a:p>
      </dgm:t>
    </dgm:pt>
    <dgm:pt modelId="{722477C2-FCCD-4D92-99AE-36AA904DAF4B}">
      <dgm:prSet phldrT="[Text]"/>
      <dgm:spPr/>
      <dgm:t>
        <a:bodyPr/>
        <a:lstStyle/>
        <a:p>
          <a:r>
            <a: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$500,000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8AA201-7E39-4B0B-BFCD-3AEB6FA711E3}" type="parTrans" cxnId="{614E0D5A-5C82-4EFC-AA60-2C1ACAD19316}">
      <dgm:prSet/>
      <dgm:spPr/>
      <dgm:t>
        <a:bodyPr/>
        <a:lstStyle/>
        <a:p>
          <a:endParaRPr lang="en-US"/>
        </a:p>
      </dgm:t>
    </dgm:pt>
    <dgm:pt modelId="{3AB023A2-75DB-4A5A-8D38-A8B84901C67F}" type="sibTrans" cxnId="{614E0D5A-5C82-4EFC-AA60-2C1ACAD19316}">
      <dgm:prSet/>
      <dgm:spPr/>
      <dgm:t>
        <a:bodyPr/>
        <a:lstStyle/>
        <a:p>
          <a:endParaRPr lang="en-US"/>
        </a:p>
      </dgm:t>
    </dgm:pt>
    <dgm:pt modelId="{5234F0CC-600D-4089-B47A-8328D0F983F6}">
      <dgm:prSet phldrT="[Text]" custT="1"/>
      <dgm:spPr/>
      <dgm:t>
        <a:bodyPr/>
        <a:lstStyle/>
        <a:p>
          <a: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Federal</a:t>
          </a:r>
          <a:r>
            <a:rPr lang="en-US" sz="3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n-US" sz="31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8CDCC7-48A9-43C8-99DE-7678B1EA3B21}" type="parTrans" cxnId="{EC2AF228-796B-415C-93C2-DF654A497EA1}">
      <dgm:prSet/>
      <dgm:spPr/>
      <dgm:t>
        <a:bodyPr/>
        <a:lstStyle/>
        <a:p>
          <a:endParaRPr lang="en-US"/>
        </a:p>
      </dgm:t>
    </dgm:pt>
    <dgm:pt modelId="{DDD4874D-FECF-4182-A2F7-EA269B4B3F3A}" type="sibTrans" cxnId="{EC2AF228-796B-415C-93C2-DF654A497EA1}">
      <dgm:prSet/>
      <dgm:spPr/>
      <dgm:t>
        <a:bodyPr/>
        <a:lstStyle/>
        <a:p>
          <a:endParaRPr lang="en-US"/>
        </a:p>
      </dgm:t>
    </dgm:pt>
    <dgm:pt modelId="{F2D4C7E5-A8DD-40CC-B361-24B98968D188}">
      <dgm:prSet phldrT="[Text]"/>
      <dgm:spPr/>
      <dgm:t>
        <a:bodyPr/>
        <a:lstStyle/>
        <a:p>
          <a:r>
            <a: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$470,000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47DBB6-CD43-46EC-8EF4-D8EBB12AAA25}" type="parTrans" cxnId="{B4D591B2-ED0B-4F2F-8F74-DE423DB3C0F8}">
      <dgm:prSet/>
      <dgm:spPr/>
      <dgm:t>
        <a:bodyPr/>
        <a:lstStyle/>
        <a:p>
          <a:endParaRPr lang="en-US"/>
        </a:p>
      </dgm:t>
    </dgm:pt>
    <dgm:pt modelId="{A6B9D3AF-C52E-4897-B2A3-2DED584E2A62}" type="sibTrans" cxnId="{B4D591B2-ED0B-4F2F-8F74-DE423DB3C0F8}">
      <dgm:prSet/>
      <dgm:spPr/>
      <dgm:t>
        <a:bodyPr/>
        <a:lstStyle/>
        <a:p>
          <a:endParaRPr lang="en-US"/>
        </a:p>
      </dgm:t>
    </dgm:pt>
    <dgm:pt modelId="{B75C945E-CB6A-43FF-B8C4-5C7243712CEB}">
      <dgm:prSet phldrT="[Text]" custT="1"/>
      <dgm:spPr/>
      <dgm:t>
        <a:bodyPr/>
        <a:lstStyle/>
        <a:p>
          <a: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TIF</a:t>
          </a:r>
          <a:endParaRPr lang="en-US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153A72-14F3-4F48-8DB0-CE91F61D6097}" type="parTrans" cxnId="{7D346E30-1B86-48A5-ADFF-8A2D4A49B1AF}">
      <dgm:prSet/>
      <dgm:spPr/>
      <dgm:t>
        <a:bodyPr/>
        <a:lstStyle/>
        <a:p>
          <a:endParaRPr lang="en-US"/>
        </a:p>
      </dgm:t>
    </dgm:pt>
    <dgm:pt modelId="{9A39F1AC-1204-47E0-9AFA-5CEC94E95AC5}" type="sibTrans" cxnId="{7D346E30-1B86-48A5-ADFF-8A2D4A49B1AF}">
      <dgm:prSet/>
      <dgm:spPr/>
      <dgm:t>
        <a:bodyPr/>
        <a:lstStyle/>
        <a:p>
          <a:endParaRPr lang="en-US"/>
        </a:p>
      </dgm:t>
    </dgm:pt>
    <dgm:pt modelId="{638B65AB-495B-4511-9AE9-ED63B21DB32F}">
      <dgm:prSet phldrT="[Text]"/>
      <dgm:spPr/>
      <dgm:t>
        <a:bodyPr/>
        <a:lstStyle/>
        <a:p>
          <a:r>
            <a: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$480,000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B503C8-4C15-4C4D-8AA4-5829AB7A73E0}" type="parTrans" cxnId="{10BC6691-18A9-4344-81A4-CB37BD490405}">
      <dgm:prSet/>
      <dgm:spPr/>
      <dgm:t>
        <a:bodyPr/>
        <a:lstStyle/>
        <a:p>
          <a:endParaRPr lang="en-US"/>
        </a:p>
      </dgm:t>
    </dgm:pt>
    <dgm:pt modelId="{77284522-AA17-4631-9A5E-DC0A5D7DF215}" type="sibTrans" cxnId="{10BC6691-18A9-4344-81A4-CB37BD490405}">
      <dgm:prSet/>
      <dgm:spPr/>
      <dgm:t>
        <a:bodyPr/>
        <a:lstStyle/>
        <a:p>
          <a:endParaRPr lang="en-US"/>
        </a:p>
      </dgm:t>
    </dgm:pt>
    <dgm:pt modelId="{CDF711C0-5AB3-4F98-9EF0-0195630CE0D4}" type="pres">
      <dgm:prSet presAssocID="{3514EFBD-9DCB-4B01-A8CE-0D0FE3A2B7F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2249404-C824-4BAC-B104-0984DDF0A9A3}" type="pres">
      <dgm:prSet presAssocID="{128BA07F-D8F3-4514-9E3B-50B802F1EA5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5F385A-D80B-4BEB-A8A4-3FCD6DA782A1}" type="pres">
      <dgm:prSet presAssocID="{44EEA8EB-927C-4D82-84E7-678B3C93D364}" presName="sibTrans" presStyleCnt="0"/>
      <dgm:spPr/>
    </dgm:pt>
    <dgm:pt modelId="{E5923D3C-3EEE-4325-B526-A2B78CB95E46}" type="pres">
      <dgm:prSet presAssocID="{B342E0B4-0BE7-4A4D-AB4F-8220C2F0D23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320CE6-CCE9-4F26-838D-74AD283563D5}" type="pres">
      <dgm:prSet presAssocID="{325B0A53-2CCB-4C65-9E0C-543413C1BC1A}" presName="sibTrans" presStyleCnt="0"/>
      <dgm:spPr/>
    </dgm:pt>
    <dgm:pt modelId="{9149FE4F-E410-446B-BF20-29DD68D1EC7B}" type="pres">
      <dgm:prSet presAssocID="{5234F0CC-600D-4089-B47A-8328D0F983F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3360B2-3D48-4289-8F21-4561DE0F8777}" type="pres">
      <dgm:prSet presAssocID="{DDD4874D-FECF-4182-A2F7-EA269B4B3F3A}" presName="sibTrans" presStyleCnt="0"/>
      <dgm:spPr/>
    </dgm:pt>
    <dgm:pt modelId="{379A8D73-25F6-4E4B-838E-D1BB0D32FE5A}" type="pres">
      <dgm:prSet presAssocID="{B75C945E-CB6A-43FF-B8C4-5C7243712CE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4E0D5A-5C82-4EFC-AA60-2C1ACAD19316}" srcId="{B342E0B4-0BE7-4A4D-AB4F-8220C2F0D235}" destId="{722477C2-FCCD-4D92-99AE-36AA904DAF4B}" srcOrd="0" destOrd="0" parTransId="{FB8AA201-7E39-4B0B-BFCD-3AEB6FA711E3}" sibTransId="{3AB023A2-75DB-4A5A-8D38-A8B84901C67F}"/>
    <dgm:cxn modelId="{13777CE6-21AB-4D45-BEC3-B166E0BA4783}" type="presOf" srcId="{B75C945E-CB6A-43FF-B8C4-5C7243712CEB}" destId="{379A8D73-25F6-4E4B-838E-D1BB0D32FE5A}" srcOrd="0" destOrd="0" presId="urn:microsoft.com/office/officeart/2005/8/layout/hList6"/>
    <dgm:cxn modelId="{C09A01DB-FCD3-40EF-94D0-BE4E207D9506}" type="presOf" srcId="{B342E0B4-0BE7-4A4D-AB4F-8220C2F0D235}" destId="{E5923D3C-3EEE-4325-B526-A2B78CB95E46}" srcOrd="0" destOrd="0" presId="urn:microsoft.com/office/officeart/2005/8/layout/hList6"/>
    <dgm:cxn modelId="{B4D591B2-ED0B-4F2F-8F74-DE423DB3C0F8}" srcId="{B75C945E-CB6A-43FF-B8C4-5C7243712CEB}" destId="{F2D4C7E5-A8DD-40CC-B361-24B98968D188}" srcOrd="0" destOrd="0" parTransId="{3E47DBB6-CD43-46EC-8EF4-D8EBB12AAA25}" sibTransId="{A6B9D3AF-C52E-4897-B2A3-2DED584E2A62}"/>
    <dgm:cxn modelId="{7D346E30-1B86-48A5-ADFF-8A2D4A49B1AF}" srcId="{3514EFBD-9DCB-4B01-A8CE-0D0FE3A2B7FF}" destId="{B75C945E-CB6A-43FF-B8C4-5C7243712CEB}" srcOrd="3" destOrd="0" parTransId="{89153A72-14F3-4F48-8DB0-CE91F61D6097}" sibTransId="{9A39F1AC-1204-47E0-9AFA-5CEC94E95AC5}"/>
    <dgm:cxn modelId="{9364B4EF-1804-44DD-8E59-B2DDF15EB072}" type="presOf" srcId="{5234F0CC-600D-4089-B47A-8328D0F983F6}" destId="{9149FE4F-E410-446B-BF20-29DD68D1EC7B}" srcOrd="0" destOrd="0" presId="urn:microsoft.com/office/officeart/2005/8/layout/hList6"/>
    <dgm:cxn modelId="{F6075D44-4177-451E-95A0-316F8E963ED1}" type="presOf" srcId="{F2D4C7E5-A8DD-40CC-B361-24B98968D188}" destId="{379A8D73-25F6-4E4B-838E-D1BB0D32FE5A}" srcOrd="0" destOrd="1" presId="urn:microsoft.com/office/officeart/2005/8/layout/hList6"/>
    <dgm:cxn modelId="{57C295E9-8E9A-4D33-A451-0A2DBE39708F}" srcId="{3514EFBD-9DCB-4B01-A8CE-0D0FE3A2B7FF}" destId="{128BA07F-D8F3-4514-9E3B-50B802F1EA5F}" srcOrd="0" destOrd="0" parTransId="{9F0E398C-47F2-423B-8512-F8FED8040F33}" sibTransId="{44EEA8EB-927C-4D82-84E7-678B3C93D364}"/>
    <dgm:cxn modelId="{56BC3647-0E27-47A7-BCEB-B980047D4DE5}" srcId="{128BA07F-D8F3-4514-9E3B-50B802F1EA5F}" destId="{C36612F9-E880-4409-9C56-0CA88AD0B8FD}" srcOrd="0" destOrd="0" parTransId="{440E2194-5E55-4F18-BC76-A13F6B5E2CB7}" sibTransId="{09A4490A-164C-4B70-8719-DB07DFE05635}"/>
    <dgm:cxn modelId="{74B6FF19-CBEF-43D7-83DD-77B0CDA95AD3}" type="presOf" srcId="{638B65AB-495B-4511-9AE9-ED63B21DB32F}" destId="{9149FE4F-E410-446B-BF20-29DD68D1EC7B}" srcOrd="0" destOrd="1" presId="urn:microsoft.com/office/officeart/2005/8/layout/hList6"/>
    <dgm:cxn modelId="{EC2AF228-796B-415C-93C2-DF654A497EA1}" srcId="{3514EFBD-9DCB-4B01-A8CE-0D0FE3A2B7FF}" destId="{5234F0CC-600D-4089-B47A-8328D0F983F6}" srcOrd="2" destOrd="0" parTransId="{828CDCC7-48A9-43C8-99DE-7678B1EA3B21}" sibTransId="{DDD4874D-FECF-4182-A2F7-EA269B4B3F3A}"/>
    <dgm:cxn modelId="{8C60632D-3778-4F36-BD88-FFC049119D53}" type="presOf" srcId="{722477C2-FCCD-4D92-99AE-36AA904DAF4B}" destId="{E5923D3C-3EEE-4325-B526-A2B78CB95E46}" srcOrd="0" destOrd="1" presId="urn:microsoft.com/office/officeart/2005/8/layout/hList6"/>
    <dgm:cxn modelId="{5CDC4933-C93E-4D89-8B34-E798A1A74D44}" type="presOf" srcId="{C36612F9-E880-4409-9C56-0CA88AD0B8FD}" destId="{52249404-C824-4BAC-B104-0984DDF0A9A3}" srcOrd="0" destOrd="1" presId="urn:microsoft.com/office/officeart/2005/8/layout/hList6"/>
    <dgm:cxn modelId="{97489923-4FBA-4F58-B822-C39B0A199354}" type="presOf" srcId="{3514EFBD-9DCB-4B01-A8CE-0D0FE3A2B7FF}" destId="{CDF711C0-5AB3-4F98-9EF0-0195630CE0D4}" srcOrd="0" destOrd="0" presId="urn:microsoft.com/office/officeart/2005/8/layout/hList6"/>
    <dgm:cxn modelId="{21513B6F-DA6C-4151-BE3E-A2ACD0B77A2D}" type="presOf" srcId="{128BA07F-D8F3-4514-9E3B-50B802F1EA5F}" destId="{52249404-C824-4BAC-B104-0984DDF0A9A3}" srcOrd="0" destOrd="0" presId="urn:microsoft.com/office/officeart/2005/8/layout/hList6"/>
    <dgm:cxn modelId="{10BC6691-18A9-4344-81A4-CB37BD490405}" srcId="{5234F0CC-600D-4089-B47A-8328D0F983F6}" destId="{638B65AB-495B-4511-9AE9-ED63B21DB32F}" srcOrd="0" destOrd="0" parTransId="{E3B503C8-4C15-4C4D-8AA4-5829AB7A73E0}" sibTransId="{77284522-AA17-4631-9A5E-DC0A5D7DF215}"/>
    <dgm:cxn modelId="{A6843ED7-7F61-4CF0-B809-8E6BC19A8E42}" srcId="{3514EFBD-9DCB-4B01-A8CE-0D0FE3A2B7FF}" destId="{B342E0B4-0BE7-4A4D-AB4F-8220C2F0D235}" srcOrd="1" destOrd="0" parTransId="{F942D19C-2D40-4E8E-8C33-CE0151794FCC}" sibTransId="{325B0A53-2CCB-4C65-9E0C-543413C1BC1A}"/>
    <dgm:cxn modelId="{461D4105-508C-4272-8DC8-70FEFFC37B5D}" type="presParOf" srcId="{CDF711C0-5AB3-4F98-9EF0-0195630CE0D4}" destId="{52249404-C824-4BAC-B104-0984DDF0A9A3}" srcOrd="0" destOrd="0" presId="urn:microsoft.com/office/officeart/2005/8/layout/hList6"/>
    <dgm:cxn modelId="{64990679-78E3-4C16-A0EA-F7A6DAEDB130}" type="presParOf" srcId="{CDF711C0-5AB3-4F98-9EF0-0195630CE0D4}" destId="{D75F385A-D80B-4BEB-A8A4-3FCD6DA782A1}" srcOrd="1" destOrd="0" presId="urn:microsoft.com/office/officeart/2005/8/layout/hList6"/>
    <dgm:cxn modelId="{0C665893-B1FC-444E-B064-9FC84A808BA5}" type="presParOf" srcId="{CDF711C0-5AB3-4F98-9EF0-0195630CE0D4}" destId="{E5923D3C-3EEE-4325-B526-A2B78CB95E46}" srcOrd="2" destOrd="0" presId="urn:microsoft.com/office/officeart/2005/8/layout/hList6"/>
    <dgm:cxn modelId="{20AA0A1F-4E4C-4E16-8C38-7AC45A90CF28}" type="presParOf" srcId="{CDF711C0-5AB3-4F98-9EF0-0195630CE0D4}" destId="{48320CE6-CCE9-4F26-838D-74AD283563D5}" srcOrd="3" destOrd="0" presId="urn:microsoft.com/office/officeart/2005/8/layout/hList6"/>
    <dgm:cxn modelId="{1699AEE0-B2BB-4566-AB45-907F7AAE7B2C}" type="presParOf" srcId="{CDF711C0-5AB3-4F98-9EF0-0195630CE0D4}" destId="{9149FE4F-E410-446B-BF20-29DD68D1EC7B}" srcOrd="4" destOrd="0" presId="urn:microsoft.com/office/officeart/2005/8/layout/hList6"/>
    <dgm:cxn modelId="{EC49CB41-AF58-4DAD-80A0-13251DA51995}" type="presParOf" srcId="{CDF711C0-5AB3-4F98-9EF0-0195630CE0D4}" destId="{1B3360B2-3D48-4289-8F21-4561DE0F8777}" srcOrd="5" destOrd="0" presId="urn:microsoft.com/office/officeart/2005/8/layout/hList6"/>
    <dgm:cxn modelId="{99B6AE47-9A59-4780-B494-F1B7298FA50D}" type="presParOf" srcId="{CDF711C0-5AB3-4F98-9EF0-0195630CE0D4}" destId="{379A8D73-25F6-4E4B-838E-D1BB0D32FE5A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6CBA77-8955-4DB0-B258-0E0B8E06CACC}" type="doc">
      <dgm:prSet loTypeId="urn:microsoft.com/office/officeart/2005/8/layout/vList6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9F78E56-0D82-44CE-AE7E-CB8B88AD0A8B}">
      <dgm:prSet phldrT="[Text]"/>
      <dgm:spPr/>
      <dgm:t>
        <a:bodyPr/>
        <a:lstStyle/>
        <a:p>
          <a:r>
            <a:rPr lang="en-US" b="1" dirty="0" smtClean="0"/>
            <a:t>SLIDE</a:t>
          </a:r>
          <a:endParaRPr lang="en-US" b="1" dirty="0"/>
        </a:p>
      </dgm:t>
    </dgm:pt>
    <dgm:pt modelId="{DE8B2932-B804-4EC8-A9AD-8C70B1C48083}" type="parTrans" cxnId="{1825055A-3E07-4507-A4ED-DDD635F9C403}">
      <dgm:prSet/>
      <dgm:spPr/>
      <dgm:t>
        <a:bodyPr/>
        <a:lstStyle/>
        <a:p>
          <a:endParaRPr lang="en-US"/>
        </a:p>
      </dgm:t>
    </dgm:pt>
    <dgm:pt modelId="{976C9E73-5103-4E25-BC4A-D449877A7E79}" type="sibTrans" cxnId="{1825055A-3E07-4507-A4ED-DDD635F9C403}">
      <dgm:prSet/>
      <dgm:spPr/>
      <dgm:t>
        <a:bodyPr/>
        <a:lstStyle/>
        <a:p>
          <a:endParaRPr lang="en-US"/>
        </a:p>
      </dgm:t>
    </dgm:pt>
    <dgm:pt modelId="{FCE9F1CE-EA06-471C-8F2F-8D84A8442020}" type="pres">
      <dgm:prSet presAssocID="{066CBA77-8955-4DB0-B258-0E0B8E06CACC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18CA123-C474-4A00-AD23-D90A55FAA907}" type="pres">
      <dgm:prSet presAssocID="{99F78E56-0D82-44CE-AE7E-CB8B88AD0A8B}" presName="linNode" presStyleCnt="0"/>
      <dgm:spPr/>
    </dgm:pt>
    <dgm:pt modelId="{0B2047E4-0EED-4D85-B372-BA568D6D40A4}" type="pres">
      <dgm:prSet presAssocID="{99F78E56-0D82-44CE-AE7E-CB8B88AD0A8B}" presName="parentShp" presStyleLbl="node1" presStyleIdx="0" presStyleCnt="1" custLinFactNeighborX="-57018" custLinFactNeighborY="-698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7BCB9F-F894-48C4-84FF-C884B1A62197}" type="pres">
      <dgm:prSet presAssocID="{99F78E56-0D82-44CE-AE7E-CB8B88AD0A8B}" presName="childShp" presStyleLbl="bgAccFollowNode1" presStyleIdx="0" presStyleCnt="1" custLinFactNeighborX="-53125" custLinFactNeighborY="-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1719FF-2284-4E33-9779-D3FC64E8E507}" type="presOf" srcId="{066CBA77-8955-4DB0-B258-0E0B8E06CACC}" destId="{FCE9F1CE-EA06-471C-8F2F-8D84A8442020}" srcOrd="0" destOrd="0" presId="urn:microsoft.com/office/officeart/2005/8/layout/vList6"/>
    <dgm:cxn modelId="{A148F244-E7DC-44E5-88C2-4A7D1BE01588}" type="presOf" srcId="{99F78E56-0D82-44CE-AE7E-CB8B88AD0A8B}" destId="{0B2047E4-0EED-4D85-B372-BA568D6D40A4}" srcOrd="0" destOrd="0" presId="urn:microsoft.com/office/officeart/2005/8/layout/vList6"/>
    <dgm:cxn modelId="{1825055A-3E07-4507-A4ED-DDD635F9C403}" srcId="{066CBA77-8955-4DB0-B258-0E0B8E06CACC}" destId="{99F78E56-0D82-44CE-AE7E-CB8B88AD0A8B}" srcOrd="0" destOrd="0" parTransId="{DE8B2932-B804-4EC8-A9AD-8C70B1C48083}" sibTransId="{976C9E73-5103-4E25-BC4A-D449877A7E79}"/>
    <dgm:cxn modelId="{B68627FA-4B3E-4FCE-93D3-0AB0B6A4CCD4}" type="presParOf" srcId="{FCE9F1CE-EA06-471C-8F2F-8D84A8442020}" destId="{918CA123-C474-4A00-AD23-D90A55FAA907}" srcOrd="0" destOrd="0" presId="urn:microsoft.com/office/officeart/2005/8/layout/vList6"/>
    <dgm:cxn modelId="{E47DB3E7-3C01-48F9-A7B3-52191DBD5BD7}" type="presParOf" srcId="{918CA123-C474-4A00-AD23-D90A55FAA907}" destId="{0B2047E4-0EED-4D85-B372-BA568D6D40A4}" srcOrd="0" destOrd="0" presId="urn:microsoft.com/office/officeart/2005/8/layout/vList6"/>
    <dgm:cxn modelId="{4BAD5477-6212-4389-B144-DE7DCC9B1064}" type="presParOf" srcId="{918CA123-C474-4A00-AD23-D90A55FAA907}" destId="{E57BCB9F-F894-48C4-84FF-C884B1A6219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6CBA77-8955-4DB0-B258-0E0B8E06CACC}" type="doc">
      <dgm:prSet loTypeId="urn:microsoft.com/office/officeart/2005/8/layout/vList6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B622F47-29DD-4897-B3FB-DF146D9F9F66}">
      <dgm:prSet phldrT="[Text]"/>
      <dgm:spPr/>
      <dgm:t>
        <a:bodyPr/>
        <a:lstStyle/>
        <a:p>
          <a:r>
            <a:rPr lang="en-US" b="1" dirty="0" smtClean="0"/>
            <a:t>NO SLIDE</a:t>
          </a:r>
          <a:endParaRPr lang="en-US" b="1" dirty="0"/>
        </a:p>
      </dgm:t>
    </dgm:pt>
    <dgm:pt modelId="{C04090D2-0B33-4291-96D2-B717E21682AB}" type="parTrans" cxnId="{CF940529-9285-4BF0-844B-9AE6991F776F}">
      <dgm:prSet/>
      <dgm:spPr/>
      <dgm:t>
        <a:bodyPr/>
        <a:lstStyle/>
        <a:p>
          <a:endParaRPr lang="en-US"/>
        </a:p>
      </dgm:t>
    </dgm:pt>
    <dgm:pt modelId="{473F8090-66FE-451F-8525-C436E3DCD989}" type="sibTrans" cxnId="{CF940529-9285-4BF0-844B-9AE6991F776F}">
      <dgm:prSet/>
      <dgm:spPr/>
      <dgm:t>
        <a:bodyPr/>
        <a:lstStyle/>
        <a:p>
          <a:endParaRPr lang="en-US"/>
        </a:p>
      </dgm:t>
    </dgm:pt>
    <dgm:pt modelId="{FCE9F1CE-EA06-471C-8F2F-8D84A8442020}" type="pres">
      <dgm:prSet presAssocID="{066CBA77-8955-4DB0-B258-0E0B8E06CACC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7B49C48-53BB-458B-8A03-B1903DD4989E}" type="pres">
      <dgm:prSet presAssocID="{9B622F47-29DD-4897-B3FB-DF146D9F9F66}" presName="linNode" presStyleCnt="0"/>
      <dgm:spPr/>
    </dgm:pt>
    <dgm:pt modelId="{1FE48138-E428-434D-AAFA-B0BB2AC0EFBA}" type="pres">
      <dgm:prSet presAssocID="{9B622F47-29DD-4897-B3FB-DF146D9F9F66}" presName="parent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7F93BE-6C32-4F9A-A6C0-2CCEE6C1C23A}" type="pres">
      <dgm:prSet presAssocID="{9B622F47-29DD-4897-B3FB-DF146D9F9F66}" presName="childShp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FFCE9B4-7449-405B-A8E5-9089E3D7A081}" type="presOf" srcId="{9B622F47-29DD-4897-B3FB-DF146D9F9F66}" destId="{1FE48138-E428-434D-AAFA-B0BB2AC0EFBA}" srcOrd="0" destOrd="0" presId="urn:microsoft.com/office/officeart/2005/8/layout/vList6"/>
    <dgm:cxn modelId="{CF940529-9285-4BF0-844B-9AE6991F776F}" srcId="{066CBA77-8955-4DB0-B258-0E0B8E06CACC}" destId="{9B622F47-29DD-4897-B3FB-DF146D9F9F66}" srcOrd="0" destOrd="0" parTransId="{C04090D2-0B33-4291-96D2-B717E21682AB}" sibTransId="{473F8090-66FE-451F-8525-C436E3DCD989}"/>
    <dgm:cxn modelId="{FCA8BACE-BCEE-4AF6-9DF8-774C1E6E7009}" type="presOf" srcId="{066CBA77-8955-4DB0-B258-0E0B8E06CACC}" destId="{FCE9F1CE-EA06-471C-8F2F-8D84A8442020}" srcOrd="0" destOrd="0" presId="urn:microsoft.com/office/officeart/2005/8/layout/vList6"/>
    <dgm:cxn modelId="{B1EE8180-FF15-426E-BCA1-DF5AA16B8C99}" type="presParOf" srcId="{FCE9F1CE-EA06-471C-8F2F-8D84A8442020}" destId="{87B49C48-53BB-458B-8A03-B1903DD4989E}" srcOrd="0" destOrd="0" presId="urn:microsoft.com/office/officeart/2005/8/layout/vList6"/>
    <dgm:cxn modelId="{8D0E4924-CED5-4E82-A27B-886C5083D12F}" type="presParOf" srcId="{87B49C48-53BB-458B-8A03-B1903DD4989E}" destId="{1FE48138-E428-434D-AAFA-B0BB2AC0EFBA}" srcOrd="0" destOrd="0" presId="urn:microsoft.com/office/officeart/2005/8/layout/vList6"/>
    <dgm:cxn modelId="{A1A4C26F-9A9D-4ABF-897E-F7D3D9507898}" type="presParOf" srcId="{87B49C48-53BB-458B-8A03-B1903DD4989E}" destId="{C67F93BE-6C32-4F9A-A6C0-2CCEE6C1C23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5320214-DC63-43B3-A376-958C94AF9873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5E683C-8E46-4CFD-84AB-5E867159FDA7}">
      <dgm:prSet phldrT="[Text]" custT="1"/>
      <dgm:spPr/>
      <dgm:t>
        <a:bodyPr/>
        <a:lstStyle/>
        <a:p>
          <a:r>
            <a:rPr lang="en-US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TOTAL BUDGET  </a:t>
          </a:r>
        </a:p>
        <a:p>
          <a:r>
            <a:rPr lang="en-US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$35 MILLION</a:t>
          </a:r>
          <a:endParaRPr lang="en-US" sz="4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9E544CA-F349-4140-AEB6-FDF6B86939E8}" type="parTrans" cxnId="{B73FC0B1-E997-4BEE-8DF2-AD7460C086D3}">
      <dgm:prSet/>
      <dgm:spPr/>
      <dgm:t>
        <a:bodyPr/>
        <a:lstStyle/>
        <a:p>
          <a:endParaRPr lang="en-US"/>
        </a:p>
      </dgm:t>
    </dgm:pt>
    <dgm:pt modelId="{89A738F9-DC76-4077-8E5A-D1709CFE5009}" type="sibTrans" cxnId="{B73FC0B1-E997-4BEE-8DF2-AD7460C086D3}">
      <dgm:prSet/>
      <dgm:spPr/>
      <dgm:t>
        <a:bodyPr/>
        <a:lstStyle/>
        <a:p>
          <a:endParaRPr lang="en-US"/>
        </a:p>
      </dgm:t>
    </dgm:pt>
    <dgm:pt modelId="{B573BED5-FE15-4824-855D-F66D48538FAE}">
      <dgm:prSet phldrT="[Text]" custT="1"/>
      <dgm:spPr/>
      <dgm:t>
        <a:bodyPr/>
        <a:lstStyle/>
        <a:p>
          <a:r>
            <a:rPr lang="en-US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GENERAL CORPORATE </a:t>
          </a:r>
        </a:p>
        <a:p>
          <a:r>
            <a:rPr lang="en-US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$13.6 MILLION</a:t>
          </a:r>
          <a:endParaRPr lang="en-US" sz="40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5ECD98-A0A6-41FA-84C6-90B914C2100D}" type="parTrans" cxnId="{235ABA44-E459-4177-82C9-A9D09DCB2F9C}">
      <dgm:prSet/>
      <dgm:spPr/>
      <dgm:t>
        <a:bodyPr/>
        <a:lstStyle/>
        <a:p>
          <a:endParaRPr lang="en-US"/>
        </a:p>
      </dgm:t>
    </dgm:pt>
    <dgm:pt modelId="{B6CF13AE-4CA8-4035-A5ED-3FB9E6DEF8AA}" type="sibTrans" cxnId="{235ABA44-E459-4177-82C9-A9D09DCB2F9C}">
      <dgm:prSet/>
      <dgm:spPr/>
      <dgm:t>
        <a:bodyPr/>
        <a:lstStyle/>
        <a:p>
          <a:endParaRPr lang="en-US"/>
        </a:p>
      </dgm:t>
    </dgm:pt>
    <dgm:pt modelId="{3AD8B5DE-DDFF-4927-9005-943E567512B3}" type="pres">
      <dgm:prSet presAssocID="{95320214-DC63-43B3-A376-958C94AF987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7FDDC8-4F54-4CCC-B8BA-E17B4E512EA7}" type="pres">
      <dgm:prSet presAssocID="{AF5E683C-8E46-4CFD-84AB-5E867159FDA7}" presName="node" presStyleLbl="node1" presStyleIdx="0" presStyleCnt="2" custScaleX="146279" custScaleY="134640" custRadScaleRad="89141" custRadScaleInc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BBADE6-78AF-4BB1-A8C0-C4D780593518}" type="pres">
      <dgm:prSet presAssocID="{89A738F9-DC76-4077-8E5A-D1709CFE5009}" presName="sibTrans" presStyleLbl="sibTrans2D1" presStyleIdx="0" presStyleCnt="2"/>
      <dgm:spPr/>
      <dgm:t>
        <a:bodyPr/>
        <a:lstStyle/>
        <a:p>
          <a:endParaRPr lang="en-US"/>
        </a:p>
      </dgm:t>
    </dgm:pt>
    <dgm:pt modelId="{917DB8CD-1D4C-4A45-95D5-B4582E11C030}" type="pres">
      <dgm:prSet presAssocID="{89A738F9-DC76-4077-8E5A-D1709CFE5009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FD80F54A-B758-4185-A301-6A668794994E}" type="pres">
      <dgm:prSet presAssocID="{B573BED5-FE15-4824-855D-F66D48538FAE}" presName="node" presStyleLbl="node1" presStyleIdx="1" presStyleCnt="2" custScaleX="123553" custScaleY="129627" custRadScaleRad="1011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D43012-2756-4C54-B27A-7CD49563D916}" type="pres">
      <dgm:prSet presAssocID="{B6CF13AE-4CA8-4035-A5ED-3FB9E6DEF8AA}" presName="sibTrans" presStyleLbl="sibTrans2D1" presStyleIdx="1" presStyleCnt="2"/>
      <dgm:spPr/>
      <dgm:t>
        <a:bodyPr/>
        <a:lstStyle/>
        <a:p>
          <a:endParaRPr lang="en-US"/>
        </a:p>
      </dgm:t>
    </dgm:pt>
    <dgm:pt modelId="{36BC1A83-3627-4539-A94A-835809527DFD}" type="pres">
      <dgm:prSet presAssocID="{B6CF13AE-4CA8-4035-A5ED-3FB9E6DEF8AA}" presName="connectorText" presStyleLbl="sibTrans2D1" presStyleIdx="1" presStyleCnt="2"/>
      <dgm:spPr/>
      <dgm:t>
        <a:bodyPr/>
        <a:lstStyle/>
        <a:p>
          <a:endParaRPr lang="en-US"/>
        </a:p>
      </dgm:t>
    </dgm:pt>
  </dgm:ptLst>
  <dgm:cxnLst>
    <dgm:cxn modelId="{B748EBF1-53D0-424E-9A9B-E8C3C7ABAEF8}" type="presOf" srcId="{89A738F9-DC76-4077-8E5A-D1709CFE5009}" destId="{BCBBADE6-78AF-4BB1-A8C0-C4D780593518}" srcOrd="0" destOrd="0" presId="urn:microsoft.com/office/officeart/2005/8/layout/cycle7"/>
    <dgm:cxn modelId="{B73FC0B1-E997-4BEE-8DF2-AD7460C086D3}" srcId="{95320214-DC63-43B3-A376-958C94AF9873}" destId="{AF5E683C-8E46-4CFD-84AB-5E867159FDA7}" srcOrd="0" destOrd="0" parTransId="{19E544CA-F349-4140-AEB6-FDF6B86939E8}" sibTransId="{89A738F9-DC76-4077-8E5A-D1709CFE5009}"/>
    <dgm:cxn modelId="{292CA187-C504-480F-ACBA-07BBA6C974F0}" type="presOf" srcId="{89A738F9-DC76-4077-8E5A-D1709CFE5009}" destId="{917DB8CD-1D4C-4A45-95D5-B4582E11C030}" srcOrd="1" destOrd="0" presId="urn:microsoft.com/office/officeart/2005/8/layout/cycle7"/>
    <dgm:cxn modelId="{20B0DC31-A042-463E-9A4B-0D208A21E0D8}" type="presOf" srcId="{AF5E683C-8E46-4CFD-84AB-5E867159FDA7}" destId="{CF7FDDC8-4F54-4CCC-B8BA-E17B4E512EA7}" srcOrd="0" destOrd="0" presId="urn:microsoft.com/office/officeart/2005/8/layout/cycle7"/>
    <dgm:cxn modelId="{235ABA44-E459-4177-82C9-A9D09DCB2F9C}" srcId="{95320214-DC63-43B3-A376-958C94AF9873}" destId="{B573BED5-FE15-4824-855D-F66D48538FAE}" srcOrd="1" destOrd="0" parTransId="{B35ECD98-A0A6-41FA-84C6-90B914C2100D}" sibTransId="{B6CF13AE-4CA8-4035-A5ED-3FB9E6DEF8AA}"/>
    <dgm:cxn modelId="{024B5FAE-463F-47C0-8DE2-CBCF8C39FEE1}" type="presOf" srcId="{B6CF13AE-4CA8-4035-A5ED-3FB9E6DEF8AA}" destId="{6DD43012-2756-4C54-B27A-7CD49563D916}" srcOrd="0" destOrd="0" presId="urn:microsoft.com/office/officeart/2005/8/layout/cycle7"/>
    <dgm:cxn modelId="{C3359737-B1B6-42F0-B259-218A0E0B2D24}" type="presOf" srcId="{B573BED5-FE15-4824-855D-F66D48538FAE}" destId="{FD80F54A-B758-4185-A301-6A668794994E}" srcOrd="0" destOrd="0" presId="urn:microsoft.com/office/officeart/2005/8/layout/cycle7"/>
    <dgm:cxn modelId="{A0ADF0E8-AE7D-4DA6-A568-EBEB42C1B301}" type="presOf" srcId="{95320214-DC63-43B3-A376-958C94AF9873}" destId="{3AD8B5DE-DDFF-4927-9005-943E567512B3}" srcOrd="0" destOrd="0" presId="urn:microsoft.com/office/officeart/2005/8/layout/cycle7"/>
    <dgm:cxn modelId="{8E66B037-59E6-431B-9FD8-71C11191F017}" type="presOf" srcId="{B6CF13AE-4CA8-4035-A5ED-3FB9E6DEF8AA}" destId="{36BC1A83-3627-4539-A94A-835809527DFD}" srcOrd="1" destOrd="0" presId="urn:microsoft.com/office/officeart/2005/8/layout/cycle7"/>
    <dgm:cxn modelId="{92E6D81F-1E6C-43BB-8405-11D4EDF9FE52}" type="presParOf" srcId="{3AD8B5DE-DDFF-4927-9005-943E567512B3}" destId="{CF7FDDC8-4F54-4CCC-B8BA-E17B4E512EA7}" srcOrd="0" destOrd="0" presId="urn:microsoft.com/office/officeart/2005/8/layout/cycle7"/>
    <dgm:cxn modelId="{CEB4F65E-B851-4EBE-A59B-7CD158E893D1}" type="presParOf" srcId="{3AD8B5DE-DDFF-4927-9005-943E567512B3}" destId="{BCBBADE6-78AF-4BB1-A8C0-C4D780593518}" srcOrd="1" destOrd="0" presId="urn:microsoft.com/office/officeart/2005/8/layout/cycle7"/>
    <dgm:cxn modelId="{C9500BCF-E759-4306-8B27-6E51CAC94CF3}" type="presParOf" srcId="{BCBBADE6-78AF-4BB1-A8C0-C4D780593518}" destId="{917DB8CD-1D4C-4A45-95D5-B4582E11C030}" srcOrd="0" destOrd="0" presId="urn:microsoft.com/office/officeart/2005/8/layout/cycle7"/>
    <dgm:cxn modelId="{92008FB4-E8D8-43AE-A1E8-6BCB0C48A22E}" type="presParOf" srcId="{3AD8B5DE-DDFF-4927-9005-943E567512B3}" destId="{FD80F54A-B758-4185-A301-6A668794994E}" srcOrd="2" destOrd="0" presId="urn:microsoft.com/office/officeart/2005/8/layout/cycle7"/>
    <dgm:cxn modelId="{22703B2D-D331-4DBE-B47C-8D8E1B6ED089}" type="presParOf" srcId="{3AD8B5DE-DDFF-4927-9005-943E567512B3}" destId="{6DD43012-2756-4C54-B27A-7CD49563D916}" srcOrd="3" destOrd="0" presId="urn:microsoft.com/office/officeart/2005/8/layout/cycle7"/>
    <dgm:cxn modelId="{551F1212-2E48-4B8E-8CE3-DC26661397A8}" type="presParOf" srcId="{6DD43012-2756-4C54-B27A-7CD49563D916}" destId="{36BC1A83-3627-4539-A94A-835809527DFD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2249404-C824-4BAC-B104-0984DDF0A9A3}">
      <dsp:nvSpPr>
        <dsp:cNvPr id="0" name=""/>
        <dsp:cNvSpPr/>
      </dsp:nvSpPr>
      <dsp:spPr>
        <a:xfrm rot="16200000">
          <a:off x="-1466914" y="1469045"/>
          <a:ext cx="5029199" cy="2091109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General </a:t>
          </a:r>
          <a:endParaRPr lang="en-US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$400,000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6200000">
        <a:off x="-1466914" y="1469045"/>
        <a:ext cx="5029199" cy="2091109"/>
      </dsp:txXfrm>
    </dsp:sp>
    <dsp:sp modelId="{E5923D3C-3EEE-4325-B526-A2B78CB95E46}">
      <dsp:nvSpPr>
        <dsp:cNvPr id="0" name=""/>
        <dsp:cNvSpPr/>
      </dsp:nvSpPr>
      <dsp:spPr>
        <a:xfrm rot="16200000">
          <a:off x="781028" y="1469045"/>
          <a:ext cx="5029199" cy="2091109"/>
        </a:xfrm>
        <a:prstGeom prst="flowChartManualOperation">
          <a:avLst/>
        </a:prstGeom>
        <a:solidFill>
          <a:schemeClr val="accent5">
            <a:hueOff val="0"/>
            <a:satOff val="0"/>
            <a:lumOff val="-23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MFT</a:t>
          </a:r>
          <a:endParaRPr lang="en-US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$500,000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6200000">
        <a:off x="781028" y="1469045"/>
        <a:ext cx="5029199" cy="2091109"/>
      </dsp:txXfrm>
    </dsp:sp>
    <dsp:sp modelId="{9149FE4F-E410-446B-BF20-29DD68D1EC7B}">
      <dsp:nvSpPr>
        <dsp:cNvPr id="0" name=""/>
        <dsp:cNvSpPr/>
      </dsp:nvSpPr>
      <dsp:spPr>
        <a:xfrm rot="16200000">
          <a:off x="3028970" y="1469045"/>
          <a:ext cx="5029199" cy="2091109"/>
        </a:xfrm>
        <a:prstGeom prst="flowChartManualOperation">
          <a:avLst/>
        </a:prstGeom>
        <a:solidFill>
          <a:schemeClr val="accent5">
            <a:hueOff val="0"/>
            <a:satOff val="0"/>
            <a:lumOff val="-47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Federal</a:t>
          </a:r>
          <a:r>
            <a:rPr lang="en-US" sz="3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n-US" sz="3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$480,000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6200000">
        <a:off x="3028970" y="1469045"/>
        <a:ext cx="5029199" cy="2091109"/>
      </dsp:txXfrm>
    </dsp:sp>
    <dsp:sp modelId="{379A8D73-25F6-4E4B-838E-D1BB0D32FE5A}">
      <dsp:nvSpPr>
        <dsp:cNvPr id="0" name=""/>
        <dsp:cNvSpPr/>
      </dsp:nvSpPr>
      <dsp:spPr>
        <a:xfrm rot="16200000">
          <a:off x="5276913" y="1469045"/>
          <a:ext cx="5029199" cy="2091109"/>
        </a:xfrm>
        <a:prstGeom prst="flowChartManualOperation">
          <a:avLst/>
        </a:prstGeom>
        <a:solidFill>
          <a:schemeClr val="accent5">
            <a:hueOff val="0"/>
            <a:satOff val="0"/>
            <a:lumOff val="-70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TIF</a:t>
          </a:r>
          <a:endParaRPr lang="en-US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$470,000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6200000">
        <a:off x="5276913" y="1469045"/>
        <a:ext cx="5029199" cy="209110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57BCB9F-F894-48C4-84FF-C884B1A62197}">
      <dsp:nvSpPr>
        <dsp:cNvPr id="0" name=""/>
        <dsp:cNvSpPr/>
      </dsp:nvSpPr>
      <dsp:spPr>
        <a:xfrm>
          <a:off x="514349" y="0"/>
          <a:ext cx="1645920" cy="685800"/>
        </a:xfrm>
        <a:prstGeom prst="rightArrow">
          <a:avLst>
            <a:gd name="adj1" fmla="val 75000"/>
            <a:gd name="adj2" fmla="val 5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2047E4-0EED-4D85-B372-BA568D6D40A4}">
      <dsp:nvSpPr>
        <dsp:cNvPr id="0" name=""/>
        <dsp:cNvSpPr/>
      </dsp:nvSpPr>
      <dsp:spPr>
        <a:xfrm>
          <a:off x="0" y="0"/>
          <a:ext cx="1097280" cy="685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SLIDE</a:t>
          </a:r>
          <a:endParaRPr lang="en-US" sz="2800" b="1" kern="1200" dirty="0"/>
        </a:p>
      </dsp:txBody>
      <dsp:txXfrm>
        <a:off x="0" y="0"/>
        <a:ext cx="1097280" cy="68580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67F93BE-6C32-4F9A-A6C0-2CCEE6C1C23A}">
      <dsp:nvSpPr>
        <dsp:cNvPr id="0" name=""/>
        <dsp:cNvSpPr/>
      </dsp:nvSpPr>
      <dsp:spPr>
        <a:xfrm>
          <a:off x="822959" y="0"/>
          <a:ext cx="1234440" cy="685800"/>
        </a:xfrm>
        <a:prstGeom prst="rightArrow">
          <a:avLst>
            <a:gd name="adj1" fmla="val 75000"/>
            <a:gd name="adj2" fmla="val 5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E48138-E428-434D-AAFA-B0BB2AC0EFBA}">
      <dsp:nvSpPr>
        <dsp:cNvPr id="0" name=""/>
        <dsp:cNvSpPr/>
      </dsp:nvSpPr>
      <dsp:spPr>
        <a:xfrm>
          <a:off x="0" y="0"/>
          <a:ext cx="822960" cy="685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NO SLIDE</a:t>
          </a:r>
          <a:endParaRPr lang="en-US" sz="2000" b="1" kern="1200" dirty="0"/>
        </a:p>
      </dsp:txBody>
      <dsp:txXfrm>
        <a:off x="0" y="0"/>
        <a:ext cx="822960" cy="68580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F7FDDC8-4F54-4CCC-B8BA-E17B4E512EA7}">
      <dsp:nvSpPr>
        <dsp:cNvPr id="0" name=""/>
        <dsp:cNvSpPr/>
      </dsp:nvSpPr>
      <dsp:spPr>
        <a:xfrm>
          <a:off x="1415319" y="-64024"/>
          <a:ext cx="5322761" cy="24496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TOTAL BUDGET  </a:t>
          </a:r>
        </a:p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$35 MILLION</a:t>
          </a:r>
          <a:endParaRPr lang="en-US" sz="48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15319" y="-64024"/>
        <a:ext cx="5322761" cy="2449622"/>
      </dsp:txXfrm>
    </dsp:sp>
    <dsp:sp modelId="{BCBBADE6-78AF-4BB1-A8C0-C4D780593518}">
      <dsp:nvSpPr>
        <dsp:cNvPr id="0" name=""/>
        <dsp:cNvSpPr/>
      </dsp:nvSpPr>
      <dsp:spPr>
        <a:xfrm rot="5400000">
          <a:off x="3454278" y="2845232"/>
          <a:ext cx="1244843" cy="63678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 rot="5400000">
        <a:off x="3454278" y="2845232"/>
        <a:ext cx="1244843" cy="636785"/>
      </dsp:txXfrm>
    </dsp:sp>
    <dsp:sp modelId="{FD80F54A-B758-4185-A301-6A668794994E}">
      <dsp:nvSpPr>
        <dsp:cNvPr id="0" name=""/>
        <dsp:cNvSpPr/>
      </dsp:nvSpPr>
      <dsp:spPr>
        <a:xfrm>
          <a:off x="1828793" y="3941652"/>
          <a:ext cx="4495813" cy="2358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GENERAL CORPORATE 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$13.6 MILLION</a:t>
          </a:r>
          <a:endParaRPr lang="en-US" sz="40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28793" y="3941652"/>
        <a:ext cx="4495813" cy="2358416"/>
      </dsp:txXfrm>
    </dsp:sp>
    <dsp:sp modelId="{6DD43012-2756-4C54-B27A-7CD49563D916}">
      <dsp:nvSpPr>
        <dsp:cNvPr id="0" name=""/>
        <dsp:cNvSpPr/>
      </dsp:nvSpPr>
      <dsp:spPr>
        <a:xfrm rot="16200000">
          <a:off x="3454278" y="2845232"/>
          <a:ext cx="1244843" cy="63678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 rot="16200000">
        <a:off x="3454278" y="2845232"/>
        <a:ext cx="1244843" cy="6367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56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56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56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B798FC8-C6EF-406C-892F-88D50F2ED3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98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6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4EE7ABC8-F3B1-4110-97AA-68953F0220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3847FEA-4A0A-48B9-B533-7A5DEAA6CF0D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0A93F-CF2B-4FC5-A24B-230A40188F62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pPr>
              <a:defRPr/>
            </a:pPr>
            <a:fld id="{F87D7022-9BB6-4AE4-8396-AB7B0F7FAD2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FC721-99FE-4CD8-B24D-7B54FE73B2D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B6661-CCFC-4A34-BCF4-853307BAD53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0F41B-E617-46A0-A1F2-4CAFDEAC114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96D846A-20D1-4A95-B5E6-BEE9668D2AA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0C079D4-755F-4929-88DC-AAA0D5C95BD8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3CF6660C-16CF-4795-BFA6-19297742A0A9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en-US" alt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83D2D671-72C5-4EA2-8B4C-253135419F9F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DCD49FC-92A3-43F2-841C-B4E4AA2CB2DB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5A8F9A9-FB40-4C43-BA12-3FFEE48A3683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F93CD38-ECC7-485F-93FC-437F29734D75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2CC6CB0E-049D-4123-9A6F-180C84030119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8A64B16-AB9E-4151-BCF6-66EBC5F4F24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421" r:id="rId1"/>
    <p:sldLayoutId id="2147485422" r:id="rId2"/>
    <p:sldLayoutId id="2147485423" r:id="rId3"/>
    <p:sldLayoutId id="2147485424" r:id="rId4"/>
    <p:sldLayoutId id="2147485425" r:id="rId5"/>
    <p:sldLayoutId id="2147485426" r:id="rId6"/>
    <p:sldLayoutId id="2147485427" r:id="rId7"/>
    <p:sldLayoutId id="2147485428" r:id="rId8"/>
    <p:sldLayoutId id="2147485429" r:id="rId9"/>
    <p:sldLayoutId id="2147485430" r:id="rId10"/>
    <p:sldLayoutId id="2147485431" r:id="rId11"/>
    <p:sldLayoutId id="2147485432" r:id="rId12"/>
    <p:sldLayoutId id="2147485433" r:id="rId13"/>
    <p:sldLayoutId id="2147485434" r:id="rId14"/>
  </p:sldLayoutIdLst>
  <p:transition spd="med">
    <p:random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131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5.jpe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wmf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hyperlink" Target="http://mywebtimes.mycapture.com/mycapture/remoteimage.asp?backtext=Back%20to%20Search&amp;backurl=http://mywebtimes.com/archives/ottawa/display.php?id=419292&amp;thumbpath=http://mywebtimes.com/archives/photog/thumbnailer.php?image=http://mywebtimes.com/archives/photog/photos/thumbnails/11-28-10_12-04-10/12-03-10/light%20up%20extra.jpg&amp;previewpath=http://mywebtimes.com/archives/photog/photos/bignails/11-28-10_12-04-10/12-03-10/light%20up%20extra.jpg&amp;pricingsheetid=454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7.jpeg"/><Relationship Id="rId4" Type="http://schemas.openxmlformats.org/officeDocument/2006/relationships/hyperlink" Target="http://mywebtimes.mycapture.com/mycapture/remoteimage.asp?backtext=Back%20to%20Search&amp;backurl=http://mywebtimes.com/archives/ottawa/display.php?id=419292&amp;thumbpath=http://mywebtimes.com/archives/photog/thumbnailer.php?image=http://mywebtimes.com/archives/photog/photos/thumbnails/11-28-10_12-04-10/12-03-10/festival%20of%20lights%20extra.jpg&amp;previewpath=http://mywebtimes.com/archives/photog/photos/bignails/11-28-10_12-04-10/12-03-10/festival%20of%20lights%20extra.jpg&amp;pricingsheetid=454" TargetMode="Externa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gif"/><Relationship Id="rId2" Type="http://schemas.openxmlformats.org/officeDocument/2006/relationships/image" Target="../media/image161.gif"/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hyperlink" Target="http://images.search.yahoo.com/images/view;_ylt=A0PDoX6GgmxQo0UAN.mJzbkF;_ylu=X3oDMTBlMTQ4cGxyBHNlYwNzcgRzbGsDaW1n?back=http://images.search.yahoo.com/search/images?p=refinancing+business+debt&amp;n=30&amp;ei=utf-8&amp;fr=yfp-t-701&amp;tab=organic&amp;ri=37&amp;w=400&amp;h=398&amp;imgurl=vantagemortgages.ca/eng/wp-content/uploads/2010/02/Consolidate-debts.jpg&amp;rurl=http://vantagemortgages.ca/eng/selecting-your-mortgage/consolidate-your-debt&amp;size=47.2+KB&amp;name=Vantage+mortgages+%C2%BB+Consolidating+Debt+By+Refinancing+Your+Home&amp;p=refinancing+business+debt&amp;oid=b643390b05e3a433164e7ba7a648c4d0&amp;fr2=&amp;fr=yfp-t-701&amp;tt=Vantage+mortgages+%C2%BB+Consolidating+Debt+By+Refinancing+Your+Home&amp;b=31&amp;ni=96&amp;no=37&amp;ts=&amp;tab=organic&amp;sigr=12c8flufq&amp;sigb=13l4ubtn9&amp;sigi=1288dr0ct&amp;.crumb=Mrx1OlvYOH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4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hyperlink" Target="http://images.search.yahoo.com/images/view;_ylt=A0PDoKyig2xQKjcAA6yJzbkF;_ylu=X3oDMTBlMTQ4cGxyBHNlYwNzcgRzbGsDaW1n?back=http://images.search.yahoo.com/search/images?p=healthcare&amp;n=30&amp;ei=utf-8&amp;fr=yfp-t-701&amp;tab=organic&amp;ri=83&amp;w=609&amp;h=414&amp;imgurl=www.cgschmidt.com/images/category/healthcare.jpg&amp;rurl=http://www.cgschmidt.com/experience/&amp;size=73.3+KB&amp;name=Healthcare&amp;p=healthcare&amp;oid=5fecd8cbcbb06691091efb4e79dafc49&amp;fr2=&amp;fr=yfp-t-701&amp;tt=Healthcare&amp;b=61&amp;ni=96&amp;no=83&amp;ts=&amp;tab=organic&amp;sigr=114dacce4&amp;sigb=136droju4&amp;sigi=11g89il0h&amp;.crumb=Mrx1OlvYOH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6.jpe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wmf"/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search.yahoo.com/images/view;_ylt=A0PDoQyykWxQ5SwARkOJzbkF;_ylu=X3oDMTBlMTQ4cGxyBHNlYwNzcgRzbGsDaW1n?back=http://images.search.yahoo.com/search/images?p=bus+and+train+pictures&amp;fr=yfp-t-701&amp;fr2=piv-web&amp;tab=organic&amp;ri=54&amp;w=900&amp;h=602&amp;imgurl=www.michaeltaylor.ca/bus-eu/italy/toscana/train-12xx-mt.jpg&amp;rurl=http://www.michaeltaylor.ca/bus-eu/italy/toscana/train12xx.html&amp;size=130.9+KB&amp;name=Train+1200+series+bus+on+via+Federigo+Tozzi+in+Siena&amp;p=bus+and+train+pictures&amp;oid=3d8ea38d462a94c9043b88bae8a68b76&amp;fr2=piv-web&amp;fr=yfp-t-701&amp;tt=Train+1200+series+bus+on+via+Federigo+Tozzi+in+Siena&amp;b=31&amp;ni=96&amp;no=54&amp;ts=&amp;tab=organic&amp;sigr=11vov52b9&amp;sigb=13g53qb9n&amp;sigi=11r1ed6dr&amp;.crumb=Mrx1OlvYOH/" TargetMode="External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5.jpeg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4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.doc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2.bin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w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09600" y="228600"/>
            <a:ext cx="7772400" cy="55626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5400" dirty="0" smtClean="0">
                <a:solidFill>
                  <a:schemeClr val="tx1">
                    <a:lumMod val="75000"/>
                  </a:schemeClr>
                </a:solidFill>
              </a:rPr>
              <a:t>City of Ottawa</a:t>
            </a:r>
            <a:r>
              <a:rPr lang="en-US" sz="4000" dirty="0" smtClean="0">
                <a:solidFill>
                  <a:schemeClr val="tx1">
                    <a:lumMod val="75000"/>
                  </a:schemeClr>
                </a:solidFill>
              </a:rPr>
              <a:t/>
            </a:r>
            <a:br>
              <a:rPr lang="en-US" sz="4000" dirty="0" smtClean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4000" dirty="0" smtClean="0">
                <a:solidFill>
                  <a:schemeClr val="tx1">
                    <a:lumMod val="75000"/>
                  </a:schemeClr>
                </a:solidFill>
              </a:rPr>
              <a:t/>
            </a:r>
            <a:br>
              <a:rPr lang="en-US" sz="4000" dirty="0" smtClean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7200" dirty="0" smtClean="0">
                <a:solidFill>
                  <a:schemeClr val="tx1">
                    <a:lumMod val="75000"/>
                  </a:schemeClr>
                </a:solidFill>
              </a:rPr>
              <a:t>STATE OF THE CITY</a:t>
            </a:r>
            <a:r>
              <a:rPr lang="en-US" sz="4000" dirty="0" smtClean="0">
                <a:solidFill>
                  <a:schemeClr val="tx1">
                    <a:lumMod val="75000"/>
                  </a:schemeClr>
                </a:solidFill>
                <a:latin typeface="Imprint MT Shadow" pitchFamily="82" charset="0"/>
              </a:rPr>
              <a:t/>
            </a:r>
            <a:br>
              <a:rPr lang="en-US" sz="4000" dirty="0" smtClean="0">
                <a:solidFill>
                  <a:schemeClr val="tx1">
                    <a:lumMod val="75000"/>
                  </a:schemeClr>
                </a:solidFill>
                <a:latin typeface="Imprint MT Shadow" pitchFamily="82" charset="0"/>
              </a:rPr>
            </a:br>
            <a:r>
              <a:rPr lang="en-US" sz="4000" dirty="0" smtClean="0">
                <a:solidFill>
                  <a:schemeClr val="tx1">
                    <a:lumMod val="75000"/>
                  </a:schemeClr>
                </a:solidFill>
                <a:latin typeface="Imprint MT Shadow" pitchFamily="82" charset="0"/>
              </a:rPr>
              <a:t/>
            </a:r>
            <a:br>
              <a:rPr lang="en-US" sz="4000" dirty="0" smtClean="0">
                <a:solidFill>
                  <a:schemeClr val="tx1">
                    <a:lumMod val="75000"/>
                  </a:schemeClr>
                </a:solidFill>
                <a:latin typeface="Imprint MT Shadow" pitchFamily="82" charset="0"/>
              </a:rPr>
            </a:b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Thursday, October 4, 2012</a:t>
            </a:r>
            <a:br>
              <a:rPr lang="en-US" dirty="0" smtClean="0">
                <a:solidFill>
                  <a:schemeClr val="tx1">
                    <a:lumMod val="75000"/>
                  </a:schemeClr>
                </a:solidFill>
              </a:rPr>
            </a:b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Ottawa Pavilion</a:t>
            </a:r>
            <a:endParaRPr lang="en-US" dirty="0"/>
          </a:p>
        </p:txBody>
      </p:sp>
      <p:pic>
        <p:nvPicPr>
          <p:cNvPr id="133121" name="Picture 1" descr="\\Chserver\state of city\2012 State of the City\Mark's Pictures\City\city 15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r="-136"/>
          <a:stretch>
            <a:fillRect/>
          </a:stretch>
        </p:blipFill>
        <p:spPr bwMode="auto">
          <a:xfrm>
            <a:off x="533400" y="1676400"/>
            <a:ext cx="8327037" cy="50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Smoke Testing </a:t>
            </a:r>
            <a:endParaRPr lang="en-US" sz="5400" dirty="0"/>
          </a:p>
        </p:txBody>
      </p:sp>
      <p:pic>
        <p:nvPicPr>
          <p:cNvPr id="560130" name="Picture 2" descr="\\Chserver\state of city\2012 State of the City\WWTP\Smoke Test 01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600200"/>
            <a:ext cx="6848475" cy="513635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Combined Sewer Overflow</a:t>
            </a:r>
            <a:endParaRPr lang="en-US" dirty="0"/>
          </a:p>
        </p:txBody>
      </p:sp>
      <p:pic>
        <p:nvPicPr>
          <p:cNvPr id="561154" name="Picture 2" descr="\\Chserver\state of city\2012 State of the City\WWTP\LTCP phase 092512 00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1075" y="1600200"/>
            <a:ext cx="6705600" cy="5029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19200"/>
            <a:ext cx="3733800" cy="3962400"/>
          </a:xfrm>
        </p:spPr>
        <p:txBody>
          <a:bodyPr>
            <a:noAutofit/>
          </a:bodyPr>
          <a:lstStyle/>
          <a:p>
            <a:r>
              <a:rPr lang="en-US" sz="4800" dirty="0" smtClean="0"/>
              <a:t>Continue Evaluations </a:t>
            </a:r>
            <a:br>
              <a:rPr lang="en-US" sz="4800" dirty="0" smtClean="0"/>
            </a:br>
            <a:r>
              <a:rPr lang="en-US" sz="4800" dirty="0" smtClean="0"/>
              <a:t>and </a:t>
            </a:r>
            <a:br>
              <a:rPr lang="en-US" sz="4800" dirty="0" smtClean="0"/>
            </a:br>
            <a:r>
              <a:rPr lang="en-US" sz="4800" dirty="0" smtClean="0"/>
              <a:t>Maintenance</a:t>
            </a:r>
            <a:endParaRPr lang="en-US" sz="4800" dirty="0"/>
          </a:p>
        </p:txBody>
      </p:sp>
      <p:pic>
        <p:nvPicPr>
          <p:cNvPr id="563202" name="Picture 2" descr="\\Chserver\state of city\2012 State of the City\WWTP\Sewer Camera Truck televising a sewer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4950" y="304800"/>
            <a:ext cx="4641850" cy="618913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Water projects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Adams Street Watermain Project</a:t>
            </a:r>
            <a:endParaRPr lang="en-US" dirty="0"/>
          </a:p>
        </p:txBody>
      </p:sp>
      <p:pic>
        <p:nvPicPr>
          <p:cNvPr id="508934" name="Picture 6" descr="http://images.pennnet.com/fe/misc/20080114havel0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752600"/>
            <a:ext cx="4856297" cy="491179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Water Billing Forms</a:t>
            </a:r>
            <a:endParaRPr lang="en-US" dirty="0"/>
          </a:p>
        </p:txBody>
      </p:sp>
      <p:pic>
        <p:nvPicPr>
          <p:cNvPr id="52633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r="749" b="23729"/>
          <a:stretch>
            <a:fillRect/>
          </a:stretch>
        </p:blipFill>
        <p:spPr bwMode="auto">
          <a:xfrm>
            <a:off x="1656736" y="1600199"/>
            <a:ext cx="5125064" cy="5095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676400"/>
            <a:ext cx="3730752" cy="29718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Standpipe </a:t>
            </a:r>
            <a:br>
              <a:rPr lang="en-US" sz="5400" dirty="0" smtClean="0"/>
            </a:br>
            <a:r>
              <a:rPr lang="en-US" sz="5400" dirty="0" smtClean="0"/>
              <a:t>on </a:t>
            </a:r>
            <a:br>
              <a:rPr lang="en-US" sz="5400" dirty="0" smtClean="0"/>
            </a:br>
            <a:r>
              <a:rPr lang="en-US" sz="5400" dirty="0" smtClean="0"/>
              <a:t>State Street</a:t>
            </a:r>
            <a:endParaRPr lang="en-US" sz="5400" dirty="0"/>
          </a:p>
        </p:txBody>
      </p:sp>
      <p:pic>
        <p:nvPicPr>
          <p:cNvPr id="527362" name="Picture 2" descr="\\Chserver\state of city\2012 State of the City\WTP\state of city 2 00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60960"/>
            <a:ext cx="4800600" cy="672084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STREETS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32</a:t>
            </a:r>
            <a:r>
              <a:rPr lang="en-US" baseline="30000" dirty="0" smtClean="0"/>
              <a:t>nd</a:t>
            </a:r>
            <a:r>
              <a:rPr lang="en-US" dirty="0" smtClean="0"/>
              <a:t> Road </a:t>
            </a:r>
            <a:endParaRPr lang="en-US" dirty="0"/>
          </a:p>
        </p:txBody>
      </p:sp>
      <p:pic>
        <p:nvPicPr>
          <p:cNvPr id="530434" name="Picture 2" descr="\\Chserver\state of city\2012 State of the City\Mark's Pictures\City\STATE OF THE CITY 00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1878" y="1600200"/>
            <a:ext cx="7672522" cy="5105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Adams Street</a:t>
            </a:r>
            <a:endParaRPr lang="en-US" dirty="0"/>
          </a:p>
        </p:txBody>
      </p:sp>
      <p:pic>
        <p:nvPicPr>
          <p:cNvPr id="529410" name="Picture 2" descr="\\Chserver\state of city\2012 State of the City\Mark's Pictures\City\city 18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3993" y="1600200"/>
            <a:ext cx="7558007" cy="5029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Ottawa Pavilion</a:t>
            </a:r>
            <a:endParaRPr lang="en-US" dirty="0"/>
          </a:p>
        </p:txBody>
      </p:sp>
      <p:pic>
        <p:nvPicPr>
          <p:cNvPr id="363522" name="Picture 2" descr="\\Chserver\state of city\2012 State of the City\Ottawa Pavilion\Dining room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00200"/>
            <a:ext cx="3629246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3523" name="Picture 3" descr="\\Chserver\state of city\2012 State of the City\Ottawa Pavilion\library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070747"/>
            <a:ext cx="3657600" cy="2711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3524" name="Picture 4" descr="\\Chserver\state of city\2012 State of the City\Ottawa Pavilion\PT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6287" y="2209800"/>
            <a:ext cx="5009113" cy="3414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Street Funding </a:t>
            </a:r>
            <a:endParaRPr lang="en-US" sz="5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152400" y="1600200"/>
          <a:ext cx="8839199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Salt Storage Shed</a:t>
            </a:r>
            <a:endParaRPr lang="en-US" dirty="0"/>
          </a:p>
        </p:txBody>
      </p:sp>
      <p:pic>
        <p:nvPicPr>
          <p:cNvPr id="528386" name="Picture 2" descr="\\Chserver\state of city\2012 State of the City\Salt Storage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6340" y="1600200"/>
            <a:ext cx="6860860" cy="512447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33400" y="1676400"/>
            <a:ext cx="5562600" cy="2667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cap="all" dirty="0" smtClean="0"/>
              <a:t>Parks, </a:t>
            </a:r>
            <a:br>
              <a:rPr lang="en-US" cap="all" dirty="0" smtClean="0"/>
            </a:br>
            <a:r>
              <a:rPr lang="en-US" cap="all" dirty="0" smtClean="0"/>
              <a:t>Playgrounds and </a:t>
            </a:r>
            <a:br>
              <a:rPr lang="en-US" cap="all" dirty="0" smtClean="0"/>
            </a:br>
            <a:r>
              <a:rPr lang="en-US" cap="all" dirty="0" smtClean="0"/>
              <a:t>recreation</a:t>
            </a:r>
            <a:endParaRPr lang="en-US" cap="all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38" name="Picture 2" descr="\\Chserver\state of city\2012 State of the City\Riordan pool\IMG_133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393" y="0"/>
            <a:ext cx="7701728" cy="6781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Riordan Pool – Water Slide Removal </a:t>
            </a:r>
            <a:endParaRPr lang="en-US" dirty="0"/>
          </a:p>
        </p:txBody>
      </p:sp>
      <p:pic>
        <p:nvPicPr>
          <p:cNvPr id="200705" name="Picture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164" y="1753884"/>
            <a:ext cx="4444836" cy="4342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6114" name="Picture 2" descr="\\Chserver\state of city\2012 State of the City\Riordan pool\IMG_137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761620"/>
            <a:ext cx="4191000" cy="4334380"/>
          </a:xfrm>
          <a:prstGeom prst="rect">
            <a:avLst/>
          </a:prstGeom>
          <a:noFill/>
        </p:spPr>
      </p:pic>
      <p:graphicFrame>
        <p:nvGraphicFramePr>
          <p:cNvPr id="5" name="Diagram 4"/>
          <p:cNvGraphicFramePr/>
          <p:nvPr/>
        </p:nvGraphicFramePr>
        <p:xfrm>
          <a:off x="152400" y="3733800"/>
          <a:ext cx="2743200" cy="68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Diagram 5"/>
          <p:cNvGraphicFramePr/>
          <p:nvPr/>
        </p:nvGraphicFramePr>
        <p:xfrm>
          <a:off x="4191000" y="3352800"/>
          <a:ext cx="2057400" cy="68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City Swim Meet</a:t>
            </a:r>
            <a:endParaRPr lang="en-US" dirty="0"/>
          </a:p>
        </p:txBody>
      </p:sp>
      <p:pic>
        <p:nvPicPr>
          <p:cNvPr id="565250" name="Picture 2" descr="\\Chserver\state of city\2012 State of the City\Parks and Riordan pool\IMG_137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600200"/>
            <a:ext cx="6848475" cy="513635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/>
              <a:t>Lincoln Douglas Park</a:t>
            </a:r>
            <a:br>
              <a:rPr lang="en-US" sz="6000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67617" name="Picture 1" descr="\\Chserver\state of city\2012 State of the City\Parks and Riordan pool\photo 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265" y="4800600"/>
            <a:ext cx="4034118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7618" name="Picture 2" descr="\\Chserver\state of city\2012 State of the City\Parks and Riordan pool\photo 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676400"/>
            <a:ext cx="4064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7619" name="Picture 3" descr="\\Chserver\state of city\2012 State of the City\Parks and Riordan pool\photo 5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2057400"/>
            <a:ext cx="4625031" cy="3816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Tennis Courts</a:t>
            </a:r>
            <a:endParaRPr lang="en-US" dirty="0"/>
          </a:p>
        </p:txBody>
      </p:sp>
      <p:pic>
        <p:nvPicPr>
          <p:cNvPr id="349186" name="Picture 2" descr="\\Chserver\state of city\2012 State of the City\Mark's Pictures\City\city 00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71593" y="1600200"/>
            <a:ext cx="7558007" cy="5029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Baseball/Soccer Field </a:t>
            </a:r>
            <a:endParaRPr lang="en-US" dirty="0"/>
          </a:p>
        </p:txBody>
      </p:sp>
      <p:pic>
        <p:nvPicPr>
          <p:cNvPr id="350210" name="Picture 2" descr="\\Chserver\state of city\2012 State of the City\Mark's Pictures\City\city 01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1275" y="1600200"/>
            <a:ext cx="6756400" cy="4495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Bicycle Plan</a:t>
            </a:r>
            <a:endParaRPr lang="en-US" dirty="0"/>
          </a:p>
        </p:txBody>
      </p:sp>
      <p:pic>
        <p:nvPicPr>
          <p:cNvPr id="35737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707776"/>
            <a:ext cx="3429000" cy="4639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7379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8438" y="2057400"/>
            <a:ext cx="4848528" cy="32765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28600" y="76200"/>
            <a:ext cx="8229600" cy="1139825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Pleasant View</a:t>
            </a:r>
            <a:br>
              <a:rPr lang="en-US" dirty="0" smtClean="0"/>
            </a:br>
            <a:r>
              <a:rPr lang="en-US" dirty="0" smtClean="0"/>
              <a:t>A Lutheran Life Community</a:t>
            </a:r>
            <a:endParaRPr lang="en-US" dirty="0"/>
          </a:p>
        </p:txBody>
      </p:sp>
      <p:pic>
        <p:nvPicPr>
          <p:cNvPr id="134145" name="Picture 1" descr="\\Chserver\state of city\2012 State of the City\Mark's Pictures\City\city 18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3276600"/>
            <a:ext cx="7474265" cy="3352800"/>
          </a:xfrm>
          <a:prstGeom prst="rect">
            <a:avLst/>
          </a:prstGeom>
          <a:noFill/>
        </p:spPr>
      </p:pic>
      <p:pic>
        <p:nvPicPr>
          <p:cNvPr id="136198" name="Picture 6" descr="http://www.lutheranlifecommunities.org/wp-content/gallery/pleasant-view/pvhearthstone-04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500012"/>
            <a:ext cx="3962399" cy="28433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4" name="Picture 2" descr="\\Chserver\state of city\2012 State of the City\OttawaRec0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0"/>
            <a:ext cx="9382123" cy="703659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Activities </a:t>
            </a:r>
            <a:endParaRPr lang="en-US" dirty="0"/>
          </a:p>
        </p:txBody>
      </p:sp>
      <p:pic>
        <p:nvPicPr>
          <p:cNvPr id="352258" name="Picture 2" descr="\\Chserver\state of city\2012 State of the City\2012 Pictures 05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866" y="1676400"/>
            <a:ext cx="3897934" cy="25146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52259" name="Picture 3" descr="\\Chserver\state of city\2012 State of the City\2012 Pictures 12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0290" y="4191000"/>
            <a:ext cx="4943281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2260" name="Picture 4" descr="\\Chserver\state of city\2012 State of the City\2012 Pictures 015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152400"/>
            <a:ext cx="2971800" cy="39624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52261" name="Picture 5" descr="\\Chserver\state of city\2012 State of the City\2012 Pictures 14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3657599"/>
            <a:ext cx="2286000" cy="304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Adult Recreation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Dance Lessons</a:t>
            </a:r>
          </a:p>
          <a:p>
            <a:pPr>
              <a:buNone/>
            </a:pPr>
            <a:endParaRPr lang="en-US" sz="4400" dirty="0" smtClean="0"/>
          </a:p>
          <a:p>
            <a:r>
              <a:rPr lang="en-US" sz="4400" dirty="0" smtClean="0"/>
              <a:t>Sunrise Yoga</a:t>
            </a:r>
          </a:p>
          <a:p>
            <a:pPr>
              <a:buNone/>
            </a:pPr>
            <a:endParaRPr lang="en-US" sz="4400" dirty="0" smtClean="0"/>
          </a:p>
          <a:p>
            <a:r>
              <a:rPr lang="en-US" sz="4400" dirty="0" smtClean="0"/>
              <a:t>Harvest Dance</a:t>
            </a:r>
            <a:endParaRPr lang="en-US" sz="4400" dirty="0"/>
          </a:p>
        </p:txBody>
      </p:sp>
      <p:pic>
        <p:nvPicPr>
          <p:cNvPr id="34819" name="Picture 3" descr="C:\Documents and Settings\Tami\Local Settings\Temporary Internet Files\Content.IE5\YJ1GXHSO\MM900162965[1]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4495800"/>
            <a:ext cx="1447800" cy="1597572"/>
          </a:xfrm>
          <a:prstGeom prst="rect">
            <a:avLst/>
          </a:prstGeom>
          <a:noFill/>
        </p:spPr>
      </p:pic>
      <p:pic>
        <p:nvPicPr>
          <p:cNvPr id="34820" name="Picture 4" descr="C:\Documents and Settings\Tami\Local Settings\Temporary Internet Files\Content.IE5\QVUPZ2QR\MP900433055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590800"/>
            <a:ext cx="2362200" cy="22762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4" name="Picture 8" descr="C:\Documents and Settings\Tami\Local Settings\Temporary Internet Files\Content.IE5\TUV6BWX4\MC900252447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533400"/>
            <a:ext cx="1527048" cy="182422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738" name="Picture 2" descr="http://sphotos-a.xx.fbcdn.net/hphotos-snc6/269437_125300990888396_7524357_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1940" t="17944" b="1310"/>
          <a:stretch>
            <a:fillRect/>
          </a:stretch>
        </p:blipFill>
        <p:spPr bwMode="auto">
          <a:xfrm>
            <a:off x="4191000" y="711630"/>
            <a:ext cx="4724400" cy="5765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0740" name="Picture 4" descr="http://sphotos-b.xx.fbcdn.net/hphotos-snc6/262051_125525094199319_2616469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143000"/>
            <a:ext cx="3886346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12648" y="1371600"/>
            <a:ext cx="2968752" cy="3581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/>
              <a:t>OTTAWA Visitors Center</a:t>
            </a:r>
            <a:endParaRPr lang="en-US" sz="6000" dirty="0"/>
          </a:p>
        </p:txBody>
      </p:sp>
      <p:pic>
        <p:nvPicPr>
          <p:cNvPr id="354306" name="Picture 2" descr="\\Chserver\state of city\2012 State of the City\OVC\S500146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191000" y="304800"/>
            <a:ext cx="4667250" cy="6223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71600"/>
            <a:ext cx="2968752" cy="42672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Ottawa Visitors Center</a:t>
            </a:r>
            <a:endParaRPr lang="en-US" sz="5400" dirty="0"/>
          </a:p>
        </p:txBody>
      </p:sp>
      <p:pic>
        <p:nvPicPr>
          <p:cNvPr id="35328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132347"/>
            <a:ext cx="5029200" cy="661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Walt Willey</a:t>
            </a:r>
            <a:endParaRPr lang="en-US" dirty="0"/>
          </a:p>
        </p:txBody>
      </p:sp>
      <p:pic>
        <p:nvPicPr>
          <p:cNvPr id="552962" name="b3d21672-c3e0-4928-b211-968dfc28658f" descr="DC945C16-8AB3-49B3-9F14-20E6D4359CE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617663"/>
            <a:ext cx="64770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762000" y="2514600"/>
            <a:ext cx="6553200" cy="2438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cap="all" dirty="0" smtClean="0"/>
              <a:t>Special Events </a:t>
            </a:r>
            <a:br>
              <a:rPr lang="en-US" cap="all" dirty="0" smtClean="0"/>
            </a:br>
            <a:endParaRPr lang="en-US" cap="all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04800" y="-122238"/>
            <a:ext cx="8229600" cy="96043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Special Events Committee</a:t>
            </a:r>
            <a:endParaRPr lang="en-US" dirty="0"/>
          </a:p>
        </p:txBody>
      </p:sp>
      <p:sp>
        <p:nvSpPr>
          <p:cNvPr id="95235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524000"/>
            <a:ext cx="5105400" cy="3276600"/>
          </a:xfrm>
        </p:spPr>
        <p:txBody>
          <a:bodyPr>
            <a:normAutofit/>
          </a:bodyPr>
          <a:lstStyle/>
          <a:p>
            <a:pPr eaLnBrk="1" hangingPunct="1">
              <a:buFont typeface="Courier New" pitchFamily="49" charset="0"/>
              <a:buChar char="o"/>
            </a:pPr>
            <a:r>
              <a:rPr lang="en-US" sz="4000" dirty="0" smtClean="0"/>
              <a:t>Cruise Night</a:t>
            </a:r>
          </a:p>
          <a:p>
            <a:pPr eaLnBrk="1" hangingPunct="1">
              <a:buFont typeface="Courier New" pitchFamily="49" charset="0"/>
              <a:buChar char="o"/>
            </a:pPr>
            <a:r>
              <a:rPr lang="en-US" sz="4000" dirty="0" smtClean="0"/>
              <a:t>Music in the Park</a:t>
            </a:r>
          </a:p>
          <a:p>
            <a:pPr eaLnBrk="1" hangingPunct="1">
              <a:buFont typeface="Courier New" pitchFamily="49" charset="0"/>
              <a:buChar char="o"/>
            </a:pPr>
            <a:r>
              <a:rPr lang="en-US" sz="4000" dirty="0" smtClean="0"/>
              <a:t>Founders Day Picnic</a:t>
            </a:r>
          </a:p>
          <a:p>
            <a:pPr eaLnBrk="1" hangingPunct="1">
              <a:buFont typeface="Courier New" pitchFamily="49" charset="0"/>
              <a:buChar char="o"/>
            </a:pPr>
            <a:r>
              <a:rPr lang="en-US" sz="4000" dirty="0" smtClean="0"/>
              <a:t>Scarecrow Festival</a:t>
            </a:r>
          </a:p>
        </p:txBody>
      </p:sp>
      <p:pic>
        <p:nvPicPr>
          <p:cNvPr id="8" name="Content Placeholder 7" descr="Car Show 2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572000" y="2743200"/>
            <a:ext cx="4368801" cy="32766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Ice Odyssey</a:t>
            </a:r>
            <a:endParaRPr lang="en-US" dirty="0"/>
          </a:p>
        </p:txBody>
      </p:sp>
      <p:pic>
        <p:nvPicPr>
          <p:cNvPr id="35635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76400"/>
            <a:ext cx="3124200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66700"/>
            <a:ext cx="4785360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Radio Shack - Cato Fashions</a:t>
            </a:r>
            <a:endParaRPr lang="en-US" dirty="0"/>
          </a:p>
        </p:txBody>
      </p:sp>
      <p:pic>
        <p:nvPicPr>
          <p:cNvPr id="376834" name="Picture 2" descr="\\Chserver\state of city\2012 State of the City\Mark's Pictures\City\STATE OF THE CITY 01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547" y="1828800"/>
            <a:ext cx="8292253" cy="4495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Festival of Lights</a:t>
            </a:r>
            <a:endParaRPr lang="en-US" dirty="0"/>
          </a:p>
        </p:txBody>
      </p:sp>
      <p:pic>
        <p:nvPicPr>
          <p:cNvPr id="41986" name="Picture 2" descr="http://mywebtimes.com/archives/photog/mednailer.php?image=http://mywebtimes.com/archives/photog/photos/mednails/11-28-10_12-04-10/12-03-10/light%20up%20extra.gif">
            <a:hlinkClick r:id="rId2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81000" y="1861536"/>
            <a:ext cx="4196767" cy="4386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8" name="Picture 4" descr="http://mywebtimes.com/archives/photog/mednailer.php?image=http://mywebtimes.com/archives/photog/photos/mednails/11-28-10_12-04-10/12-03-10/festival%20of%20lights%20extra.gif">
            <a:hlinkClick r:id="rId4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 l="21331" b="2976"/>
          <a:stretch>
            <a:fillRect/>
          </a:stretch>
        </p:blipFill>
        <p:spPr bwMode="auto">
          <a:xfrm>
            <a:off x="4953000" y="2468721"/>
            <a:ext cx="3911754" cy="29428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1218" name="Object 2"/>
          <p:cNvGraphicFramePr>
            <a:graphicFrameLocks noChangeAspect="1"/>
          </p:cNvGraphicFramePr>
          <p:nvPr/>
        </p:nvGraphicFramePr>
        <p:xfrm>
          <a:off x="104066" y="533400"/>
          <a:ext cx="8955862" cy="5797550"/>
        </p:xfrm>
        <a:graphic>
          <a:graphicData uri="http://schemas.openxmlformats.org/presentationml/2006/ole">
            <p:oleObj spid="_x0000_s521218" name="Acrobat Document" r:id="rId3" imgW="7344000" imgH="4752000" progId="AcroExch.Document.7">
              <p:embed/>
            </p:oleObj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5410200"/>
            <a:ext cx="8153400" cy="9906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bg2"/>
                </a:solidFill>
              </a:rPr>
              <a:t>Eastside Historic District </a:t>
            </a:r>
            <a:endParaRPr lang="en-US" sz="54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Eastside Historic Homes</a:t>
            </a:r>
            <a:endParaRPr lang="en-US" dirty="0"/>
          </a:p>
        </p:txBody>
      </p:sp>
      <p:pic>
        <p:nvPicPr>
          <p:cNvPr id="566274" name="Picture 2" descr="\\Chserver\plandata\Historic Preservation\East Side Survey for Residential Structures - CLG Grant\FINAL ITEMS\Images\MainSt615E (3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400" y="1676400"/>
            <a:ext cx="4566292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6275" name="Picture 3" descr="\\Chserver\plandata\Historic Preservation\East Side Survey for Residential Structures - CLG Grant\FINAL ITEMS\Images\OrleansSt70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333750"/>
            <a:ext cx="4495800" cy="3371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City FINANCES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sz="quarter" idx="1"/>
          </p:nvPr>
        </p:nvGraphicFramePr>
        <p:xfrm>
          <a:off x="609600" y="239712"/>
          <a:ext cx="8153400" cy="6008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12192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Payroll </a:t>
            </a:r>
            <a:endParaRPr lang="en-US" sz="6000" dirty="0"/>
          </a:p>
        </p:txBody>
      </p:sp>
      <p:pic>
        <p:nvPicPr>
          <p:cNvPr id="528388" name="Picture 4" descr="http://solveras.com/images/uploads/products/payroll-check.gi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850" y="3036100"/>
            <a:ext cx="3409950" cy="3288500"/>
          </a:xfrm>
          <a:prstGeom prst="rect">
            <a:avLst/>
          </a:prstGeom>
          <a:noFill/>
        </p:spPr>
      </p:pic>
      <p:pic>
        <p:nvPicPr>
          <p:cNvPr id="528390" name="Picture 6" descr="http://mrcheckcashing.com/images/cashmoney.gif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1" y="1878821"/>
            <a:ext cx="3023004" cy="41500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Refinancing </a:t>
            </a:r>
            <a:endParaRPr lang="en-US" dirty="0"/>
          </a:p>
        </p:txBody>
      </p:sp>
      <p:pic>
        <p:nvPicPr>
          <p:cNvPr id="540674" name="Picture 2" descr="http://ts1.mm.bing.net/images/thumbnail.aspx?q=4758803034473476&amp;id=aad63144969d4752fc4ba98e3a31d882">
            <a:hlinkClick r:id="rId2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876800" y="304800"/>
            <a:ext cx="3729874" cy="37016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40678" name="Picture 6" descr="http://ts4.mm.bing.net/images/thumbnail.aspx?q=4590066643501651&amp;id=3b4f2a68afbe974c91e634a05b92fa2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381000" y="1828800"/>
            <a:ext cx="3314700" cy="2209800"/>
          </a:xfrm>
          <a:prstGeom prst="rect">
            <a:avLst/>
          </a:prstGeom>
          <a:noFill/>
        </p:spPr>
      </p:pic>
      <p:sp>
        <p:nvSpPr>
          <p:cNvPr id="15" name="Content Placeholder 14"/>
          <p:cNvSpPr>
            <a:spLocks noGrp="1"/>
          </p:cNvSpPr>
          <p:nvPr>
            <p:ph sz="quarter" idx="3"/>
          </p:nvPr>
        </p:nvSpPr>
        <p:spPr>
          <a:xfrm>
            <a:off x="152400" y="4364038"/>
            <a:ext cx="8763000" cy="2189162"/>
          </a:xfrm>
        </p:spPr>
        <p:txBody>
          <a:bodyPr>
            <a:normAutofit/>
          </a:bodyPr>
          <a:lstStyle/>
          <a:p>
            <a:r>
              <a:rPr lang="en-US" sz="5400" dirty="0" smtClean="0"/>
              <a:t>Savings of $860,000 over </a:t>
            </a:r>
          </a:p>
          <a:p>
            <a:pPr>
              <a:buNone/>
            </a:pPr>
            <a:r>
              <a:rPr lang="en-US" sz="5400" dirty="0" smtClean="0"/>
              <a:t>  the life of the bonds</a:t>
            </a:r>
            <a:endParaRPr lang="en-US" sz="54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5400" dirty="0" smtClean="0"/>
              <a:t>Healthcare Insurance </a:t>
            </a:r>
            <a:endParaRPr lang="en-US" sz="54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52400" y="1828800"/>
            <a:ext cx="8686800" cy="1600200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en-US" sz="6900" dirty="0" smtClean="0"/>
              <a:t>   </a:t>
            </a:r>
            <a:r>
              <a:rPr lang="en-US" sz="8700" dirty="0" smtClean="0"/>
              <a:t>January 2013 – </a:t>
            </a:r>
          </a:p>
          <a:p>
            <a:pPr>
              <a:buNone/>
            </a:pPr>
            <a:r>
              <a:rPr lang="en-US" sz="8700" dirty="0" smtClean="0"/>
              <a:t>   Premium Equivalents will increase </a:t>
            </a:r>
          </a:p>
          <a:p>
            <a:pPr>
              <a:buNone/>
            </a:pPr>
            <a:r>
              <a:rPr lang="en-US" sz="4800" dirty="0" smtClean="0"/>
              <a:t>  </a:t>
            </a:r>
            <a:endParaRPr lang="en-US" sz="4800" dirty="0"/>
          </a:p>
        </p:txBody>
      </p:sp>
      <p:pic>
        <p:nvPicPr>
          <p:cNvPr id="536578" name="Picture 2" descr="http://ts4.mm.bing.net/images/thumbnail.aspx?q=4947618360000663&amp;id=87d21b13b75270cc4dfe22e2249d164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114800"/>
            <a:ext cx="3491945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6580" name="Picture 4" descr="http://chameleonmarketing.files.wordpress.com/2011/09/healthcare-using-social-media-pho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199" y="3352800"/>
            <a:ext cx="3957779" cy="3192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GRANTS</a:t>
            </a:r>
            <a:endParaRPr lang="en-US" sz="60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0" name="Rectangle 1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Central School Building </a:t>
            </a:r>
            <a:br>
              <a:rPr lang="en-US" dirty="0" smtClean="0">
                <a:solidFill>
                  <a:schemeClr val="tx1">
                    <a:lumMod val="95000"/>
                  </a:schemeClr>
                </a:solidFill>
              </a:rPr>
            </a:b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58370" name="Picture 8" descr="IMG_007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838200"/>
            <a:ext cx="6803164" cy="5105400"/>
          </a:xfrm>
          <a:noFill/>
        </p:spPr>
      </p:pic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791200" y="6085367"/>
            <a:ext cx="2971800" cy="77263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4800" dirty="0" smtClean="0"/>
              <a:t>$ 2 Million </a:t>
            </a:r>
            <a:endParaRPr lang="en-US" sz="48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 Auto Parts</a:t>
            </a:r>
            <a:endParaRPr lang="en-US" dirty="0"/>
          </a:p>
        </p:txBody>
      </p:sp>
      <p:pic>
        <p:nvPicPr>
          <p:cNvPr id="138241" name="Picture 1" descr="\\Chserver\state of city\2012 State of the City\Mark's Pictures\City\city 01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93528"/>
            <a:ext cx="7797064" cy="518827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0"/>
            <a:ext cx="8153400" cy="990600"/>
          </a:xfrm>
        </p:spPr>
        <p:txBody>
          <a:bodyPr/>
          <a:lstStyle/>
          <a:p>
            <a:r>
              <a:rPr lang="en-US" dirty="0" smtClean="0"/>
              <a:t>Central School Site </a:t>
            </a:r>
            <a:endParaRPr lang="en-US" dirty="0"/>
          </a:p>
        </p:txBody>
      </p:sp>
      <p:pic>
        <p:nvPicPr>
          <p:cNvPr id="541698" name="Picture 2" descr="C:\Documents and Settings\Tami\My Documents\central school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400" y="990600"/>
            <a:ext cx="8714509" cy="5638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7630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December 6, 1982 – flooding in the flats</a:t>
            </a:r>
            <a:endParaRPr lang="en-US" dirty="0"/>
          </a:p>
        </p:txBody>
      </p:sp>
      <p:pic>
        <p:nvPicPr>
          <p:cNvPr id="54374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934" y="1631258"/>
            <a:ext cx="7809866" cy="506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2648" y="-152400"/>
            <a:ext cx="8153400" cy="990600"/>
          </a:xfrm>
        </p:spPr>
        <p:txBody>
          <a:bodyPr/>
          <a:lstStyle/>
          <a:p>
            <a:r>
              <a:rPr lang="en-US" dirty="0" smtClean="0"/>
              <a:t>Fox River/Flats Buy-out   $914,000</a:t>
            </a:r>
            <a:endParaRPr lang="en-US" dirty="0"/>
          </a:p>
        </p:txBody>
      </p:sp>
      <p:pic>
        <p:nvPicPr>
          <p:cNvPr id="542722" name="Picture 2" descr="\\Chserver\state of city\2012 State of the City\Flats buyout map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703" y="762000"/>
            <a:ext cx="7347697" cy="5867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4771" name="Object 3"/>
          <p:cNvGraphicFramePr>
            <a:graphicFrameLocks noChangeAspect="1"/>
          </p:cNvGraphicFramePr>
          <p:nvPr/>
        </p:nvGraphicFramePr>
        <p:xfrm>
          <a:off x="152400" y="152400"/>
          <a:ext cx="8841901" cy="5714999"/>
        </p:xfrm>
        <a:graphic>
          <a:graphicData uri="http://schemas.openxmlformats.org/presentationml/2006/ole">
            <p:oleObj spid="_x0000_s544771" name="Acrobat Document" r:id="rId3" imgW="14688000" imgH="9497880" progId="AcroExch.Document.7">
              <p:embed/>
            </p:oleObj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5791200"/>
            <a:ext cx="8153400" cy="990600"/>
          </a:xfrm>
        </p:spPr>
        <p:txBody>
          <a:bodyPr/>
          <a:lstStyle/>
          <a:p>
            <a:r>
              <a:rPr lang="en-US" dirty="0" smtClean="0"/>
              <a:t>Ottawa Industrial Park  $2 Million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USEPA Brownfield Assessment Grants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53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600" dirty="0" smtClean="0"/>
              <a:t>                    $400,000 grant </a:t>
            </a:r>
          </a:p>
          <a:p>
            <a:pPr>
              <a:buNone/>
            </a:pPr>
            <a:endParaRPr lang="en-US" sz="3600" dirty="0" smtClean="0"/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IVCC Ottawa Center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Jordan Block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Advance Asphalt/Public Works Site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Future Hollywood Park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Peltier Glass</a:t>
            </a:r>
            <a:endParaRPr lang="en-US" sz="36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LaSalle County Transportation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4800" dirty="0" smtClean="0"/>
              <a:t>$ 1 Million </a:t>
            </a:r>
            <a:endParaRPr lang="en-US" sz="4800" dirty="0"/>
          </a:p>
        </p:txBody>
      </p:sp>
      <p:pic>
        <p:nvPicPr>
          <p:cNvPr id="545794" name="Picture 2" descr="C:\Documents and Settings\Tami\Local Settings\Temporary Internet Files\Content.IE5\UFSAAABX\MC900028383[1].wmf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2395397"/>
            <a:ext cx="4235450" cy="322534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Conservation  - $8,250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2286000"/>
            <a:ext cx="8153400" cy="3581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5400" dirty="0" smtClean="0"/>
              <a:t>  </a:t>
            </a:r>
            <a:r>
              <a:rPr lang="en-US" sz="4800" dirty="0" smtClean="0"/>
              <a:t>improve energy efficiency for lighting and HVAC systems in City Hall and Fire/Police Station</a:t>
            </a:r>
            <a:endParaRPr lang="en-US" sz="48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91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Emerald Ash Borer Management Plan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267200" cy="4114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  </a:t>
            </a:r>
            <a:r>
              <a:rPr lang="en-US" sz="4800" dirty="0" smtClean="0"/>
              <a:t>$12,500 </a:t>
            </a:r>
          </a:p>
          <a:p>
            <a:pPr>
              <a:buNone/>
            </a:pPr>
            <a:endParaRPr lang="en-US" sz="4000" dirty="0" smtClean="0"/>
          </a:p>
          <a:p>
            <a:pPr>
              <a:buNone/>
            </a:pPr>
            <a:r>
              <a:rPr lang="en-US" sz="4000" dirty="0" smtClean="0"/>
              <a:t>  </a:t>
            </a:r>
          </a:p>
          <a:p>
            <a:pPr algn="ctr">
              <a:buNone/>
            </a:pPr>
            <a:endParaRPr lang="en-US" dirty="0"/>
          </a:p>
        </p:txBody>
      </p:sp>
      <p:pic>
        <p:nvPicPr>
          <p:cNvPr id="54681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2133600"/>
            <a:ext cx="3810000" cy="3975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Illinois Valley Commuter Rail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76400"/>
            <a:ext cx="4876800" cy="23622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</a:t>
            </a:r>
            <a:r>
              <a:rPr lang="en-US" sz="4000" dirty="0" smtClean="0"/>
              <a:t>$395,000  </a:t>
            </a:r>
            <a:r>
              <a:rPr lang="en-US" sz="3600" dirty="0" smtClean="0"/>
              <a:t>Comprehensive Transportation Study </a:t>
            </a:r>
          </a:p>
        </p:txBody>
      </p:sp>
      <p:pic>
        <p:nvPicPr>
          <p:cNvPr id="547842" name="Picture 2" descr="http://www.ecowalkthetalk.com/blog/wp-content/uploads/2010/06/SMRT-Train-300x22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 t="6061" r="2273" b="15151"/>
          <a:stretch>
            <a:fillRect/>
          </a:stretch>
        </p:blipFill>
        <p:spPr bwMode="auto">
          <a:xfrm>
            <a:off x="4932485" y="1676400"/>
            <a:ext cx="3906715" cy="2362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47844" name="Picture 4" descr="http://ts4.mm.bing.net/images/thumbnail.aspx?q=4537917152625967&amp;id=2894a44b2bebb2211bfbb5d98994a33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657600"/>
            <a:ext cx="4535556" cy="30174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Tennis Courts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589567"/>
            <a:ext cx="7086600" cy="145843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$82,000 FEMA</a:t>
            </a:r>
          </a:p>
          <a:p>
            <a:r>
              <a:rPr lang="en-US" sz="3600" dirty="0" smtClean="0"/>
              <a:t>$20,000 U.S. Tennis Association </a:t>
            </a:r>
            <a:endParaRPr lang="en-US" sz="3600" dirty="0"/>
          </a:p>
        </p:txBody>
      </p:sp>
      <p:pic>
        <p:nvPicPr>
          <p:cNvPr id="55193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2924175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71600"/>
            <a:ext cx="4191000" cy="3124200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/>
              <a:t>Little </a:t>
            </a:r>
            <a:br>
              <a:rPr lang="en-US" sz="6600" dirty="0" smtClean="0"/>
            </a:br>
            <a:r>
              <a:rPr lang="en-US" sz="6600" dirty="0" smtClean="0"/>
              <a:t>Caesars </a:t>
            </a:r>
            <a:endParaRPr lang="en-US" sz="6600" dirty="0"/>
          </a:p>
        </p:txBody>
      </p:sp>
      <p:pic>
        <p:nvPicPr>
          <p:cNvPr id="370690" name="Picture 2" descr="\\Chserver\state of city\2012 State of the City\Mark's Pictures\City\city 06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76200"/>
            <a:ext cx="3657600" cy="666205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 Preservation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2057400"/>
            <a:ext cx="8686800" cy="32766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$101,000 Energy Conservation</a:t>
            </a:r>
          </a:p>
          <a:p>
            <a:endParaRPr lang="en-US" sz="4400" dirty="0" smtClean="0"/>
          </a:p>
          <a:p>
            <a:r>
              <a:rPr lang="en-US" sz="4400" dirty="0" smtClean="0"/>
              <a:t>$6,300 East Side National Register </a:t>
            </a:r>
            <a:endParaRPr lang="en-US" sz="44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Illinois Clean Energy Foundation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2286000"/>
            <a:ext cx="8153400" cy="3581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5400" dirty="0" smtClean="0"/>
              <a:t>  </a:t>
            </a:r>
            <a:r>
              <a:rPr lang="en-US" sz="4400" dirty="0" smtClean="0"/>
              <a:t>Additional $3,350 in grant funds</a:t>
            </a:r>
            <a:endParaRPr lang="en-US" sz="44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153400" cy="609600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GRANTS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609600"/>
            <a:ext cx="8610600" cy="6019800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Central School Buy-Out			$2,000,000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Fox River/Flats Buy-Out		$   914,000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EDA Grant for OIP Unit 2		$2,000,000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USEPA Brownfield Assessment		$   400,000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Public Transportation			$1,000,000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Energy Conservation			$       8,250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Emerald Ash Borer			$     12,500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Illinois Valley Commuter Rail 		$   395,000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Tennis Courts				$   102,000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Historic Preservation 			$    107,000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Illinois Clean Energy 			</a:t>
            </a:r>
            <a:r>
              <a:rPr lang="en-US" sz="2800" u="sng" dirty="0" smtClean="0"/>
              <a:t>$        3,350</a:t>
            </a:r>
          </a:p>
          <a:p>
            <a:pPr>
              <a:buNone/>
            </a:pPr>
            <a:r>
              <a:rPr lang="en-US" sz="2800" b="1" dirty="0" smtClean="0"/>
              <a:t>					     TOTAL	$ 6,942,100</a:t>
            </a:r>
            <a:endParaRPr lang="en-US" sz="2800" b="1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volunteers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76200"/>
            <a:ext cx="7467600" cy="1143000"/>
          </a:xfrm>
        </p:spPr>
        <p:txBody>
          <a:bodyPr/>
          <a:lstStyle/>
          <a:p>
            <a:r>
              <a:rPr lang="en-US" dirty="0" smtClean="0"/>
              <a:t>Volunteers</a:t>
            </a:r>
            <a:endParaRPr lang="en-US" dirty="0"/>
          </a:p>
        </p:txBody>
      </p:sp>
      <p:pic>
        <p:nvPicPr>
          <p:cNvPr id="3123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999" y="533400"/>
            <a:ext cx="8160735" cy="6095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082" name="Picture 2" descr="\\Chserver\state of city\2012 State of the City\Bob's Picture\kids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806" t="9375" r="11670"/>
          <a:stretch>
            <a:fillRect/>
          </a:stretch>
        </p:blipFill>
        <p:spPr bwMode="auto">
          <a:xfrm>
            <a:off x="310055" y="151384"/>
            <a:ext cx="8376745" cy="6478016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Volunteers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CONCLUSION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676400"/>
            <a:ext cx="8991600" cy="3352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 smtClean="0"/>
              <a:t>Special Thank You </a:t>
            </a:r>
          </a:p>
          <a:p>
            <a:pPr algn="ctr">
              <a:buNone/>
            </a:pPr>
            <a:r>
              <a:rPr lang="en-US" sz="4400" dirty="0" smtClean="0"/>
              <a:t>to </a:t>
            </a:r>
          </a:p>
          <a:p>
            <a:pPr algn="ctr">
              <a:buNone/>
            </a:pPr>
            <a:r>
              <a:rPr lang="en-US" sz="4400" dirty="0" smtClean="0"/>
              <a:t>Mark Pentecost for Photos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28600" y="152400"/>
            <a:ext cx="8229600" cy="1139825"/>
          </a:xfrm>
        </p:spPr>
        <p:txBody>
          <a:bodyPr/>
          <a:lstStyle/>
          <a:p>
            <a:r>
              <a:rPr lang="en-US" dirty="0" smtClean="0"/>
              <a:t>Coldwell Banker</a:t>
            </a:r>
            <a:endParaRPr lang="en-US" dirty="0"/>
          </a:p>
        </p:txBody>
      </p:sp>
      <p:pic>
        <p:nvPicPr>
          <p:cNvPr id="283649" name="Picture 1" descr="\\Chserver\state of city\2012 State of the City\Mark's Pictures\City\city 20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316" y="1828800"/>
            <a:ext cx="8903284" cy="48006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Pharmacy Stop</a:t>
            </a:r>
            <a:endParaRPr lang="en-US" dirty="0"/>
          </a:p>
        </p:txBody>
      </p:sp>
      <p:pic>
        <p:nvPicPr>
          <p:cNvPr id="130051" name="Picture 3" descr="\\Chserver\state of city\2012 State of the City\Mark's Pictures\City\city 03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58800" y="1574991"/>
            <a:ext cx="7670800" cy="5104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Bill Walsh Chevrolet Store </a:t>
            </a:r>
            <a:endParaRPr lang="en-US" dirty="0"/>
          </a:p>
        </p:txBody>
      </p:sp>
      <p:pic>
        <p:nvPicPr>
          <p:cNvPr id="369667" name="Picture 3" descr="\\Chserver\state of city\2012 State of the City\Mark's Pictures\City\city 08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401" y="1828800"/>
            <a:ext cx="8346799" cy="44196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Casey’s Gas Station </a:t>
            </a:r>
            <a:endParaRPr lang="en-US" dirty="0"/>
          </a:p>
        </p:txBody>
      </p:sp>
      <p:pic>
        <p:nvPicPr>
          <p:cNvPr id="364546" name="Picture 2" descr="\\Chserver\state of city\2012 State of the City\Mark's Pictures\City\city 02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657" y="1682750"/>
            <a:ext cx="8349343" cy="48704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0" y="3432048"/>
            <a:ext cx="8077200" cy="98755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CHAMBER </a:t>
            </a:r>
            <a:endParaRPr lang="en-US" dirty="0"/>
          </a:p>
        </p:txBody>
      </p:sp>
      <p:sp>
        <p:nvSpPr>
          <p:cNvPr id="1028" name="Subtitle 4"/>
          <p:cNvSpPr>
            <a:spLocks noGrp="1"/>
          </p:cNvSpPr>
          <p:nvPr>
            <p:ph type="subTitle" idx="1"/>
          </p:nvPr>
        </p:nvSpPr>
        <p:spPr>
          <a:xfrm>
            <a:off x="457200" y="4495800"/>
            <a:ext cx="8458200" cy="119538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OTTAWA AREA CHAMBER </a:t>
            </a:r>
          </a:p>
          <a:p>
            <a:r>
              <a:rPr lang="en-US" sz="2800" dirty="0" smtClean="0"/>
              <a:t>OF COMMERCE &amp; INDUSTRY </a:t>
            </a:r>
          </a:p>
        </p:txBody>
      </p:sp>
      <p:graphicFrame>
        <p:nvGraphicFramePr>
          <p:cNvPr id="1026" name="Object 11"/>
          <p:cNvGraphicFramePr>
            <a:graphicFrameLocks noChangeAspect="1"/>
          </p:cNvGraphicFramePr>
          <p:nvPr>
            <p:ph sz="quarter" idx="4294967295"/>
          </p:nvPr>
        </p:nvGraphicFramePr>
        <p:xfrm>
          <a:off x="381000" y="685800"/>
          <a:ext cx="5180013" cy="1989138"/>
        </p:xfrm>
        <a:graphic>
          <a:graphicData uri="http://schemas.openxmlformats.org/presentationml/2006/ole">
            <p:oleObj spid="_x0000_s1026" name="Document" r:id="rId3" imgW="5506904" imgH="2114120" progId="Word.Document.8">
              <p:embed/>
            </p:oleObj>
          </a:graphicData>
        </a:graphic>
      </p:graphicFrame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858" name="Picture 2" descr="\\Chserver\state of city\2012 State of the City\Mark's Pictures\City\STATE OF THE CITY 01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2767"/>
            <a:ext cx="9144000" cy="702733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28600" y="4038600"/>
            <a:ext cx="8610600" cy="1828800"/>
          </a:xfrm>
        </p:spPr>
        <p:txBody>
          <a:bodyPr/>
          <a:lstStyle/>
          <a:p>
            <a:r>
              <a:rPr lang="en-US" dirty="0" smtClean="0"/>
              <a:t>ONGOING ECONOMIC Development efforts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2434" name="Object 2"/>
          <p:cNvGraphicFramePr>
            <a:graphicFrameLocks noChangeAspect="1"/>
          </p:cNvGraphicFramePr>
          <p:nvPr/>
        </p:nvGraphicFramePr>
        <p:xfrm>
          <a:off x="97244" y="609600"/>
          <a:ext cx="8946053" cy="5791200"/>
        </p:xfrm>
        <a:graphic>
          <a:graphicData uri="http://schemas.openxmlformats.org/presentationml/2006/ole">
            <p:oleObj spid="_x0000_s402434" name="Acrobat Document" r:id="rId3" imgW="7344000" imgH="4752000" progId="AcroExch.Document.7">
              <p:embed/>
            </p:oleObj>
          </a:graphicData>
        </a:graphic>
      </p:graphicFrame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219200"/>
            <a:ext cx="3349752" cy="40386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Ottawa Industrial </a:t>
            </a:r>
            <a:br>
              <a:rPr lang="en-US" sz="5400" dirty="0" smtClean="0"/>
            </a:br>
            <a:r>
              <a:rPr lang="en-US" sz="5400" dirty="0" smtClean="0"/>
              <a:t>Park </a:t>
            </a:r>
            <a:br>
              <a:rPr lang="en-US" sz="5400" dirty="0" smtClean="0"/>
            </a:br>
            <a:r>
              <a:rPr lang="en-US" sz="5400" dirty="0" smtClean="0"/>
              <a:t>Unit 2</a:t>
            </a:r>
            <a:endParaRPr lang="en-US" sz="5400" dirty="0"/>
          </a:p>
        </p:txBody>
      </p:sp>
      <p:pic>
        <p:nvPicPr>
          <p:cNvPr id="40550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76200"/>
            <a:ext cx="4724400" cy="6639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0" y="4038600"/>
            <a:ext cx="8382000" cy="1828800"/>
          </a:xfrm>
        </p:spPr>
        <p:txBody>
          <a:bodyPr>
            <a:normAutofit/>
          </a:bodyPr>
          <a:lstStyle/>
          <a:p>
            <a:r>
              <a:rPr lang="en-US" dirty="0" smtClean="0"/>
              <a:t>INVESTMENT IN PRIVATE AND PUBLIC INFRASTRUCTURE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Nicor</a:t>
            </a:r>
            <a:r>
              <a:rPr lang="en-US" dirty="0" smtClean="0"/>
              <a:t> Gas Main Replacement </a:t>
            </a:r>
            <a:endParaRPr lang="en-US" dirty="0"/>
          </a:p>
        </p:txBody>
      </p:sp>
      <p:pic>
        <p:nvPicPr>
          <p:cNvPr id="557059" name="Picture 3" descr="C:\Documents and Settings\Tami\My Documents\west side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8146" y="1676400"/>
            <a:ext cx="7419110" cy="48006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76200"/>
            <a:ext cx="8153400" cy="990600"/>
          </a:xfrm>
        </p:spPr>
        <p:txBody>
          <a:bodyPr/>
          <a:lstStyle/>
          <a:p>
            <a:pPr algn="ctr"/>
            <a:r>
              <a:rPr lang="en-US" dirty="0" smtClean="0"/>
              <a:t>Ameren </a:t>
            </a:r>
            <a:endParaRPr lang="en-US" dirty="0"/>
          </a:p>
        </p:txBody>
      </p:sp>
      <p:pic>
        <p:nvPicPr>
          <p:cNvPr id="406531" name="Picture 3" descr="\\Chserver\state of city\2012 State of the City\Parks and Riordan pool\photo 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848099" y="1714501"/>
            <a:ext cx="5791199" cy="4343400"/>
          </a:xfrm>
          <a:prstGeom prst="rect">
            <a:avLst/>
          </a:prstGeom>
          <a:noFill/>
        </p:spPr>
      </p:pic>
      <p:pic>
        <p:nvPicPr>
          <p:cNvPr id="437249" name="Picture 1" descr="\\Chserver\state of city\2012 State of the City\Bob's Picture\ameren poles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564443" y="1722562"/>
            <a:ext cx="5793480" cy="432700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Wastewater Treatment Plant </a:t>
            </a:r>
            <a:endParaRPr lang="en-US" dirty="0"/>
          </a:p>
        </p:txBody>
      </p:sp>
      <p:pic>
        <p:nvPicPr>
          <p:cNvPr id="29901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45063" y="1600200"/>
            <a:ext cx="3662873" cy="2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45064" y="3941763"/>
            <a:ext cx="3662871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3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648200" y="2658702"/>
            <a:ext cx="4038600" cy="2413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Combined Sewer Overflows</a:t>
            </a:r>
            <a:endParaRPr lang="en-US" dirty="0"/>
          </a:p>
        </p:txBody>
      </p:sp>
      <p:pic>
        <p:nvPicPr>
          <p:cNvPr id="22530" name="Picture 2" descr="http://t1.gstatic.com/images?q=tbn:ANd9GcTARc1_gOIaoWZTaocN2QXsXirrOqvC4_6cBqlQU0fWvnEXDgw&amp;t=1&amp;usg=__bgb2cTUdhna-FNS8PppHFS0OBNI=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11508" y="1698533"/>
            <a:ext cx="6684692" cy="500706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ELECTRIC AGGREATION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988" name="Picture 4" descr="http://ts3.mm.bing.net/images/thumbnail.aspx?q=4560912430794878&amp;id=ca57591b7a20b2b6b7e331d5ac895d2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609600"/>
            <a:ext cx="6172199" cy="56989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Integrys</a:t>
            </a:r>
            <a:endParaRPr lang="en-US" dirty="0"/>
          </a:p>
        </p:txBody>
      </p:sp>
      <p:pic>
        <p:nvPicPr>
          <p:cNvPr id="394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667932"/>
            <a:ext cx="6934200" cy="489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Electric Aggregation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2286000"/>
            <a:ext cx="8153400" cy="38100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4800" dirty="0" smtClean="0"/>
              <a:t>SAVED RESIDENTS 28.8% </a:t>
            </a:r>
            <a:endParaRPr lang="en-US" sz="48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BROADBAND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ifiber</a:t>
            </a:r>
            <a:r>
              <a:rPr lang="en-US" dirty="0" smtClean="0"/>
              <a:t> map</a:t>
            </a:r>
            <a:endParaRPr lang="en-US" dirty="0"/>
          </a:p>
        </p:txBody>
      </p:sp>
      <p:pic>
        <p:nvPicPr>
          <p:cNvPr id="39936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88169"/>
            <a:ext cx="8001000" cy="5193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ifiber</a:t>
            </a:r>
            <a:endParaRPr lang="en-US" dirty="0"/>
          </a:p>
        </p:txBody>
      </p:sp>
      <p:pic>
        <p:nvPicPr>
          <p:cNvPr id="397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668" y="1676400"/>
            <a:ext cx="7663132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Broadband – boring under the river </a:t>
            </a:r>
            <a:endParaRPr lang="en-US" dirty="0"/>
          </a:p>
        </p:txBody>
      </p:sp>
      <p:pic>
        <p:nvPicPr>
          <p:cNvPr id="395266" name="Picture 2" descr="\\Chserver\state of city\2012 State of the City\Mark's Pictures\City\city 14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743" y="1752600"/>
            <a:ext cx="8863857" cy="4724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ifiber</a:t>
            </a:r>
            <a:endParaRPr lang="en-US" dirty="0"/>
          </a:p>
        </p:txBody>
      </p:sp>
      <p:pic>
        <p:nvPicPr>
          <p:cNvPr id="526338" name="Picture 2" descr="\\Chserver\state of city\2012 State of the City\Bob's Picture\ifiber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6968" y="1600200"/>
            <a:ext cx="6631632" cy="4953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Intermediate School</a:t>
            </a:r>
            <a:endParaRPr lang="en-US" dirty="0"/>
          </a:p>
        </p:txBody>
      </p:sp>
      <p:pic>
        <p:nvPicPr>
          <p:cNvPr id="293889" name="Picture 1" descr="\\Chserver\state of city\2012 State of the City\Mark's Pictures\City\city 19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" y="1828800"/>
            <a:ext cx="9220200" cy="4191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Intermediate School</a:t>
            </a:r>
            <a:endParaRPr lang="en-US" dirty="0"/>
          </a:p>
        </p:txBody>
      </p:sp>
      <p:pic>
        <p:nvPicPr>
          <p:cNvPr id="390146" name="Picture 2" descr="\\Chserver\state of city\2012 State of the City\Mark's Pictures\City\city 19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r="-141"/>
          <a:stretch>
            <a:fillRect/>
          </a:stretch>
        </p:blipFill>
        <p:spPr bwMode="auto">
          <a:xfrm>
            <a:off x="560274" y="1600200"/>
            <a:ext cx="7974126" cy="5029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29064" y="2438400"/>
            <a:ext cx="6480048" cy="3200400"/>
          </a:xfrm>
        </p:spPr>
        <p:txBody>
          <a:bodyPr/>
          <a:lstStyle/>
          <a:p>
            <a:r>
              <a:rPr lang="en-US" dirty="0" smtClean="0"/>
              <a:t>Downtown </a:t>
            </a:r>
            <a:br>
              <a:rPr lang="en-US" dirty="0" smtClean="0"/>
            </a:br>
            <a:r>
              <a:rPr lang="en-US" dirty="0" smtClean="0"/>
              <a:t>and </a:t>
            </a:r>
            <a:br>
              <a:rPr lang="en-US" dirty="0" smtClean="0"/>
            </a:br>
            <a:r>
              <a:rPr lang="en-US" dirty="0" smtClean="0"/>
              <a:t>the gardening and botanical arts brand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29064" y="2362200"/>
            <a:ext cx="7495736" cy="3276600"/>
          </a:xfrm>
        </p:spPr>
        <p:txBody>
          <a:bodyPr/>
          <a:lstStyle/>
          <a:p>
            <a:r>
              <a:rPr lang="en-US" dirty="0" smtClean="0"/>
              <a:t>OTTAWA BUSINESS GROWTH</a:t>
            </a:r>
            <a:br>
              <a:rPr lang="en-US" dirty="0" smtClean="0"/>
            </a:br>
            <a:r>
              <a:rPr lang="en-US" dirty="0" smtClean="0"/>
              <a:t> &amp; JOB RETENTION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 descr="\\Chserver\plandata\2011 State of the City\Ottawa 2011 downtown new landscaping-plantings 9-2011\Ottawa 2011 downtown new landscaping-plantings 9-2011 00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2895600" cy="6400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" descr="\\Chserver\plandata\2011 State of the City\Ottawa 2011 downtown new landscaping-plantings 9-2011\Ottawa 2011 downtown new landscaping-plantings 9-2011 04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228600"/>
            <a:ext cx="3312104" cy="6433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\\Chserver\plandata\2011 State of the City\Ottawa 2011 downtown new landscaping-plantings 9-2011\Ottawa 2011 downtown new landscaping-plantings 9-2011 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52400"/>
            <a:ext cx="2971800" cy="6657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0 River Games 20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" y="0"/>
            <a:ext cx="41148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8" descr="Ottawa State of the City 9-2010 061-1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14800" y="39189"/>
            <a:ext cx="2743200" cy="6818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9" descr="2010 River Games 20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858000" y="10026"/>
            <a:ext cx="2286000" cy="6847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28600"/>
            <a:ext cx="8305800" cy="1371600"/>
          </a:xfrm>
        </p:spPr>
        <p:txBody>
          <a:bodyPr>
            <a:normAutofit/>
          </a:bodyPr>
          <a:lstStyle/>
          <a:p>
            <a:r>
              <a:rPr lang="en-US" sz="6000" dirty="0" err="1" smtClean="0"/>
              <a:t>didoughs</a:t>
            </a:r>
            <a:endParaRPr lang="en-US" sz="6000" dirty="0"/>
          </a:p>
        </p:txBody>
      </p:sp>
      <p:pic>
        <p:nvPicPr>
          <p:cNvPr id="373762" name="Picture 2" descr="\\Chserver\state of city\2012 State of the City\Mark's Pictures\City\city 20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828799"/>
            <a:ext cx="3505200" cy="4583723"/>
          </a:xfrm>
          <a:prstGeom prst="rect">
            <a:avLst/>
          </a:prstGeom>
          <a:noFill/>
        </p:spPr>
      </p:pic>
      <p:graphicFrame>
        <p:nvGraphicFramePr>
          <p:cNvPr id="345089" name="Object 1"/>
          <p:cNvGraphicFramePr>
            <a:graphicFrameLocks noChangeAspect="1"/>
          </p:cNvGraphicFramePr>
          <p:nvPr/>
        </p:nvGraphicFramePr>
        <p:xfrm>
          <a:off x="4466752" y="142666"/>
          <a:ext cx="4296248" cy="6621576"/>
        </p:xfrm>
        <a:graphic>
          <a:graphicData uri="http://schemas.openxmlformats.org/presentationml/2006/ole">
            <p:oleObj spid="_x0000_s345089" name="Acrobat Document" r:id="rId4" imgW="2970000" imgH="4577760" progId="AcroExch.Document.7">
              <p:embed/>
            </p:oleObj>
          </a:graphicData>
        </a:graphic>
      </p:graphicFrame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Woody’s Refinishing and Restoration </a:t>
            </a:r>
            <a:endParaRPr lang="en-US" dirty="0"/>
          </a:p>
        </p:txBody>
      </p:sp>
      <p:pic>
        <p:nvPicPr>
          <p:cNvPr id="389122" name="Picture 2" descr="\\Chserver\state of city\2012 State of the City\Mark's Pictures\City\city 07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084" y="1752600"/>
            <a:ext cx="7227869" cy="48006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Café on Main</a:t>
            </a:r>
            <a:endParaRPr lang="en-US" dirty="0"/>
          </a:p>
        </p:txBody>
      </p:sp>
      <p:pic>
        <p:nvPicPr>
          <p:cNvPr id="531458" name="Picture 2" descr="Cover Photo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464" y="2286000"/>
            <a:ext cx="8646159" cy="3200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Spa </a:t>
            </a:r>
            <a:endParaRPr lang="en-US" dirty="0"/>
          </a:p>
        </p:txBody>
      </p:sp>
      <p:pic>
        <p:nvPicPr>
          <p:cNvPr id="374786" name="Picture 2" descr="\\Chserver\state of city\2012 State of the City\Mark's Pictures\City\city 20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1275" y="1600200"/>
            <a:ext cx="6756400" cy="4495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74" name="Picture 2" descr="\\Chserver\state of city\2012 State of the City\Mark's Pictures\City 2\city 2 (1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918" y="0"/>
            <a:ext cx="9225588" cy="6858000"/>
          </a:xfrm>
          <a:prstGeom prst="rect">
            <a:avLst/>
          </a:prstGeom>
          <a:noFill/>
        </p:spPr>
      </p:pic>
      <p:pic>
        <p:nvPicPr>
          <p:cNvPr id="10" name="Picture 1" descr="\\Chserver\state of city\2012 State of the City\Mark's Pictures\City 2\City 3 (2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4800600"/>
            <a:ext cx="3962400" cy="1981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400" y="0"/>
            <a:ext cx="2667000" cy="1139825"/>
          </a:xfrm>
        </p:spPr>
        <p:txBody>
          <a:bodyPr/>
          <a:lstStyle/>
          <a:p>
            <a:r>
              <a:rPr lang="en-US" dirty="0" smtClean="0"/>
              <a:t>Zeller Inn </a:t>
            </a:r>
            <a:endParaRPr lang="en-US" dirty="0"/>
          </a:p>
        </p:txBody>
      </p:sp>
      <p:pic>
        <p:nvPicPr>
          <p:cNvPr id="237570" name="Picture 2" descr="\\Chserver\plandata\2011 State of the City\OTTAWA STATE OF THE CITY 2011\OTTAWA STATE OF THE CITY 2011 14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752600"/>
            <a:ext cx="6019800" cy="4841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76200"/>
            <a:ext cx="8458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Paglis Building on Columbus Street </a:t>
            </a:r>
            <a:endParaRPr lang="en-US" dirty="0"/>
          </a:p>
        </p:txBody>
      </p:sp>
      <p:pic>
        <p:nvPicPr>
          <p:cNvPr id="487425" name="Picture 1" descr="\\Chserver\state of city\2012 State of the City\Bob's Picture\Bob Paglis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143" y="1600200"/>
            <a:ext cx="6733657" cy="5029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Larry’s Barber Shop – 601 LaSalle St. </a:t>
            </a:r>
            <a:endParaRPr lang="en-US" dirty="0"/>
          </a:p>
        </p:txBody>
      </p:sp>
      <p:pic>
        <p:nvPicPr>
          <p:cNvPr id="365570" name="Picture 2" descr="\\Chserver\state of city\2012 State of the City\Mark's Pictures\City\city 03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412" y="1589088"/>
            <a:ext cx="3988188" cy="5116512"/>
          </a:xfrm>
          <a:prstGeom prst="rect">
            <a:avLst/>
          </a:prstGeom>
          <a:noFill/>
        </p:spPr>
      </p:pic>
      <p:pic>
        <p:nvPicPr>
          <p:cNvPr id="365571" name="Picture 3" descr="\\Chserver\state of city\2012 State of the City\Mark's Pictures\City\city 04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799" y="1600200"/>
            <a:ext cx="4068367" cy="5105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152400"/>
            <a:ext cx="7467600" cy="1143000"/>
          </a:xfrm>
        </p:spPr>
        <p:txBody>
          <a:bodyPr/>
          <a:lstStyle/>
          <a:p>
            <a:r>
              <a:rPr lang="en-US" dirty="0" smtClean="0"/>
              <a:t>U.S. Silica</a:t>
            </a:r>
            <a:endParaRPr lang="en-US" dirty="0"/>
          </a:p>
        </p:txBody>
      </p:sp>
      <p:pic>
        <p:nvPicPr>
          <p:cNvPr id="276481" name="Picture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92179"/>
            <a:ext cx="8305800" cy="5077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Bianchi’s </a:t>
            </a:r>
            <a:r>
              <a:rPr lang="en-US" b="1" dirty="0" smtClean="0">
                <a:solidFill>
                  <a:schemeClr val="bg1"/>
                </a:solidFill>
              </a:rPr>
              <a:t>Pizza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Content Placeholder 6" descr="DSC0032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17526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 Placeholder 7"/>
          <p:cNvSpPr>
            <a:spLocks noGrp="1"/>
          </p:cNvSpPr>
          <p:nvPr>
            <p:ph type="body" sz="quarter" idx="1"/>
          </p:nvPr>
        </p:nvSpPr>
        <p:spPr>
          <a:xfrm>
            <a:off x="1371600" y="5257800"/>
            <a:ext cx="1600200" cy="64008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BEFORE </a:t>
            </a:r>
            <a:endParaRPr lang="en-US" sz="32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6172200" y="5943600"/>
            <a:ext cx="1371600" cy="64008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AFTER</a:t>
            </a:r>
            <a:endParaRPr lang="en-US" sz="3200" dirty="0"/>
          </a:p>
        </p:txBody>
      </p:sp>
      <p:pic>
        <p:nvPicPr>
          <p:cNvPr id="330753" name="Picture 1" descr="\\Chserver\state of city\2012 State of the City\Mark's Pictures\City\city 03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133600"/>
            <a:ext cx="5029200" cy="3753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Blue Beaker</a:t>
            </a:r>
            <a:endParaRPr lang="en-US" dirty="0"/>
          </a:p>
        </p:txBody>
      </p:sp>
      <p:pic>
        <p:nvPicPr>
          <p:cNvPr id="379906" name="Picture 2" descr="\\Chserver\state of city\2012 State of the City\Mark's Pictures\City\STATE OF THE CITY 03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793" y="1600200"/>
            <a:ext cx="7558007" cy="5029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1828800"/>
            <a:ext cx="3505200" cy="28194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Designed </a:t>
            </a:r>
            <a:br>
              <a:rPr lang="en-US" sz="5400" dirty="0" smtClean="0"/>
            </a:br>
            <a:r>
              <a:rPr lang="en-US" sz="5400" dirty="0" smtClean="0"/>
              <a:t>For </a:t>
            </a:r>
            <a:br>
              <a:rPr lang="en-US" sz="5400" dirty="0" smtClean="0"/>
            </a:br>
            <a:r>
              <a:rPr lang="en-US" sz="5400" dirty="0" smtClean="0"/>
              <a:t>You</a:t>
            </a:r>
            <a:endParaRPr lang="en-US" sz="5400" dirty="0"/>
          </a:p>
        </p:txBody>
      </p:sp>
      <p:pic>
        <p:nvPicPr>
          <p:cNvPr id="483329" name="Picture 1" descr="\\Chserver\state of city\2012 State of the City\Mark's Pictures\City 2\City 3 (18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193831" y="920969"/>
            <a:ext cx="6490138" cy="495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Chic Boutique</a:t>
            </a:r>
            <a:endParaRPr lang="en-US" dirty="0"/>
          </a:p>
        </p:txBody>
      </p:sp>
      <p:pic>
        <p:nvPicPr>
          <p:cNvPr id="482305" name="Picture 1" descr="\\Chserver\state of city\2012 State of the City\Mark's Pictures\City 2\City 3 (19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199" y="1676400"/>
            <a:ext cx="7138219" cy="5029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82" name="Picture 2" descr="\\Chserver\state of city\2012 State of the City\Mark's Pictures\City\STATE OF THE CITY 02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123" y="152400"/>
            <a:ext cx="4103077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883" name="Picture 3" descr="\\Chserver\state of city\2012 State of the City\Mark's Pictures\City\STATE OF THE CITY 026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0594" y="0"/>
            <a:ext cx="456340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884" name="Picture 4" descr="\\Chserver\state of city\2012 State of the City\Mark's Pictures\City\STATE OF THE CITY 02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20" y="3962400"/>
            <a:ext cx="4351580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IV Cellular</a:t>
            </a:r>
            <a:endParaRPr lang="en-US" dirty="0"/>
          </a:p>
        </p:txBody>
      </p:sp>
      <p:pic>
        <p:nvPicPr>
          <p:cNvPr id="8" name="Content Placeholder 7" descr="DSC0034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45" y="2787011"/>
            <a:ext cx="4423455" cy="3787623"/>
          </a:xfrm>
          <a:prstGeom prst="rect">
            <a:avLst/>
          </a:prstGeom>
          <a:noFill/>
        </p:spPr>
      </p:pic>
      <p:sp>
        <p:nvSpPr>
          <p:cNvPr id="9" name="Text Placeholder 8"/>
          <p:cNvSpPr>
            <a:spLocks noGrp="1"/>
          </p:cNvSpPr>
          <p:nvPr>
            <p:ph type="body" sz="quarter" idx="1"/>
          </p:nvPr>
        </p:nvSpPr>
        <p:spPr>
          <a:xfrm>
            <a:off x="381000" y="2057400"/>
            <a:ext cx="3886200" cy="64008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BEFORE</a:t>
            </a:r>
            <a:endParaRPr lang="en-US" sz="36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876800" y="1950720"/>
            <a:ext cx="3886200" cy="64008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AFTER</a:t>
            </a:r>
            <a:endParaRPr lang="en-US" sz="3600" dirty="0"/>
          </a:p>
        </p:txBody>
      </p:sp>
      <p:pic>
        <p:nvPicPr>
          <p:cNvPr id="366595" name="Picture 3" descr="\\Chserver\state of city\2012 State of the City\Mark's Pictures\City\city 13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3281" y="2743200"/>
            <a:ext cx="4131897" cy="3962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905000"/>
            <a:ext cx="4114800" cy="251460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Aussem </a:t>
            </a:r>
            <a:br>
              <a:rPr lang="en-US" sz="6000" dirty="0" smtClean="0"/>
            </a:br>
            <a:r>
              <a:rPr lang="en-US" sz="6000" dirty="0" smtClean="0"/>
              <a:t>Dogs</a:t>
            </a:r>
            <a:endParaRPr lang="en-US" sz="6000" dirty="0"/>
          </a:p>
        </p:txBody>
      </p:sp>
      <p:pic>
        <p:nvPicPr>
          <p:cNvPr id="372738" name="Picture 2" descr="\\Chserver\state of city\2012 State of the City\Mark's Pictures\City\city 13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592262" y="1360738"/>
            <a:ext cx="6311900" cy="420002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Ramza Insurance </a:t>
            </a:r>
            <a:endParaRPr lang="en-US" dirty="0"/>
          </a:p>
        </p:txBody>
      </p:sp>
      <p:pic>
        <p:nvPicPr>
          <p:cNvPr id="478209" name="Picture 1" descr="\\Chserver\state of city\2012 State of the City\Mark's Pictures\City 2\City 3 (7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678" y="1600200"/>
            <a:ext cx="7672522" cy="5105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714" name="Picture 2" descr="\\Chserver\state of city\2012 State of the City\Mark's Pictures\City\city 07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DOWNTOWN FESTIVALS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B&amp;B Electronics</a:t>
            </a:r>
            <a:endParaRPr lang="en-US" dirty="0"/>
          </a:p>
        </p:txBody>
      </p:sp>
      <p:pic>
        <p:nvPicPr>
          <p:cNvPr id="40038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1" y="1676399"/>
            <a:ext cx="8481744" cy="5011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Morel Fest</a:t>
            </a:r>
            <a:endParaRPr lang="en-US" dirty="0"/>
          </a:p>
        </p:txBody>
      </p:sp>
      <p:pic>
        <p:nvPicPr>
          <p:cNvPr id="143364" name="Picture 4" descr="http://mywebtimes.com/archives/photog/mednailer.php?image=http://mywebtimes.com/archives/photog/photos/mednails/05-08-11_05-14-11/05-09-11/morel%20mushrooms.gi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47800" y="1723496"/>
            <a:ext cx="5791200" cy="482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91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Ottawa Two Rivers Wine and Jazz Festival </a:t>
            </a:r>
            <a:endParaRPr lang="en-US" dirty="0"/>
          </a:p>
        </p:txBody>
      </p:sp>
      <p:pic>
        <p:nvPicPr>
          <p:cNvPr id="527364" name="Picture 4" descr="\\Chserver\state of city\2012 State of the City\Bob's Picture\Virgil &amp; Rose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637957"/>
            <a:ext cx="5680901" cy="4991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76200"/>
            <a:ext cx="5257800" cy="21336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Ottawa Two Rivers </a:t>
            </a:r>
            <a:b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Wine and Jazz </a:t>
            </a:r>
            <a:b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Festival </a:t>
            </a:r>
            <a:endParaRPr lang="en-US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4114" name="Picture 2" descr="\\Chserver\state of city\2012 State of the City\Mark's Pictures\Wine fest 2012 03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 rot="16200000">
            <a:off x="-519128" y="2986073"/>
            <a:ext cx="4467255" cy="29717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74113" name="Picture 1" descr="\\Chserver\state of city\2012 State of the City\Mark's Pictures\Wine fest 2012 00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800600" y="-152400"/>
            <a:ext cx="4052782" cy="269607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" name="Picture 1" descr="\\Chserver\state of city\2012 State of the City\Bob's Picture\Wine Fest 1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4398" y="2438400"/>
            <a:ext cx="5671002" cy="4235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91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Ottawa Two Rivers Wine and Jazz Festival </a:t>
            </a:r>
            <a:endParaRPr lang="en-US" dirty="0"/>
          </a:p>
        </p:txBody>
      </p:sp>
      <p:pic>
        <p:nvPicPr>
          <p:cNvPr id="527362" name="Picture 2" descr="\\Chserver\state of city\2012 State of the City\Bob's Picture\Wine Fest use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1482" y="1828800"/>
            <a:ext cx="6032318" cy="45056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Farmers’ Market</a:t>
            </a:r>
            <a:endParaRPr lang="en-US" dirty="0"/>
          </a:p>
        </p:txBody>
      </p:sp>
      <p:pic>
        <p:nvPicPr>
          <p:cNvPr id="559106" name="Picture 2" descr="\\Chserver\state of city\2012 State of the City\Bob's Picture\Farmers Market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676400"/>
            <a:ext cx="7162800" cy="495075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Riverfest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08578" name="9389cdff-f196-4f78-abf0-528afde3879f" descr="7E927225-346E-4D90-97F7-91E53C066F2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t="10000"/>
          <a:stretch>
            <a:fillRect/>
          </a:stretch>
        </p:blipFill>
        <p:spPr bwMode="auto">
          <a:xfrm>
            <a:off x="156678" y="1600200"/>
            <a:ext cx="8758722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3089" name="Picture 1" descr="\\Chserver\state of city\2012 State of the City\OVC\kevin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76200"/>
            <a:ext cx="3886200" cy="2590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Scarecrow Festival &amp; Ice Odyssey</a:t>
            </a:r>
            <a:endParaRPr lang="en-US" dirty="0"/>
          </a:p>
        </p:txBody>
      </p:sp>
      <p:pic>
        <p:nvPicPr>
          <p:cNvPr id="7" name="Content Placeholder 9" descr="scarecrow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25351" y="1981200"/>
            <a:ext cx="3567129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626" name="Picture 2" descr="http://ottawadowntownmerchant.files.wordpress.com/2009/10/pictures-with-the-wizard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5050" y="1887422"/>
            <a:ext cx="3886200" cy="4437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Festival of Lights Parade</a:t>
            </a:r>
            <a:endParaRPr lang="en-US" dirty="0"/>
          </a:p>
        </p:txBody>
      </p:sp>
      <p:pic>
        <p:nvPicPr>
          <p:cNvPr id="409602" name="Picture 2" descr="http://ottawadowntownmerchant.files.wordpress.com/2009/10/wash-park-lights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770" y="1649247"/>
            <a:ext cx="7500230" cy="498015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3400" y="990600"/>
            <a:ext cx="2971800" cy="403860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Illinois River Road </a:t>
            </a:r>
            <a:br>
              <a:rPr lang="en-US" sz="6000" dirty="0" smtClean="0"/>
            </a:br>
            <a:r>
              <a:rPr lang="en-US" sz="6000" dirty="0" smtClean="0"/>
              <a:t>Kiosk</a:t>
            </a:r>
            <a:endParaRPr lang="en-US" sz="6000" dirty="0"/>
          </a:p>
        </p:txBody>
      </p:sp>
      <p:pic>
        <p:nvPicPr>
          <p:cNvPr id="367618" name="Picture 2" descr="\\Chserver\state of city\2012 State of the City\Mark's Pictures\City\city 04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76200"/>
            <a:ext cx="4419600" cy="664188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IVCC Ottawa Center</a:t>
            </a:r>
            <a:endParaRPr lang="en-US" dirty="0"/>
          </a:p>
        </p:txBody>
      </p:sp>
      <p:pic>
        <p:nvPicPr>
          <p:cNvPr id="175105" name="Picture 1" descr="\\Chserver\plandata\2011 State of the City\OTTAWA STATE OF THE CITY 2011\OTTAWA STATE OF THE CITY 2011 18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07029"/>
            <a:ext cx="9144000" cy="4898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381000"/>
            <a:ext cx="7467600" cy="1143000"/>
          </a:xfrm>
        </p:spPr>
        <p:txBody>
          <a:bodyPr/>
          <a:lstStyle/>
          <a:p>
            <a:pPr algn="ctr"/>
            <a:r>
              <a:rPr lang="en-US" dirty="0" smtClean="0"/>
              <a:t>MBL USA CORPORATION</a:t>
            </a:r>
            <a:endParaRPr lang="en-US" dirty="0"/>
          </a:p>
        </p:txBody>
      </p:sp>
      <p:pic>
        <p:nvPicPr>
          <p:cNvPr id="410628" name="Picture 4" descr="C:\Documents and Settings\Tami\Local Settings\Temporary Internet Files\Content.IE5\QHC8XHVG\MP90044239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591" y="2667001"/>
            <a:ext cx="4638261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629" name="Picture 5" descr="C:\Documents and Settings\Tami\Local Settings\Temporary Internet Files\Content.IE5\QVUPZ2QR\MP900399567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799" y="2667000"/>
            <a:ext cx="4015785" cy="267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Reddick Mansion</a:t>
            </a:r>
            <a:endParaRPr lang="en-US" dirty="0"/>
          </a:p>
        </p:txBody>
      </p:sp>
      <p:pic>
        <p:nvPicPr>
          <p:cNvPr id="467969" name="Picture 1" descr="\\Chserver\state of city\2012 State of the City\Bob's Picture\Reddick Mansio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05280"/>
            <a:ext cx="4905632" cy="4033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7970" name="Picture 2" descr="\\Chserver\state of city\2012 State of the City\Bob's Picture\Reddick Mansion 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8373" y="3048000"/>
            <a:ext cx="3707027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America In Bloom </a:t>
            </a:r>
            <a:endParaRPr lang="en-US" dirty="0"/>
          </a:p>
        </p:txBody>
      </p:sp>
      <p:pic>
        <p:nvPicPr>
          <p:cNvPr id="4372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752600"/>
            <a:ext cx="6553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America In Bloom </a:t>
            </a:r>
            <a:endParaRPr lang="en-US" dirty="0"/>
          </a:p>
        </p:txBody>
      </p:sp>
      <p:pic>
        <p:nvPicPr>
          <p:cNvPr id="4372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27554"/>
            <a:ext cx="3810000" cy="5031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725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19794"/>
            <a:ext cx="4114800" cy="5000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America In Bloom </a:t>
            </a:r>
            <a:endParaRPr lang="en-US" dirty="0"/>
          </a:p>
        </p:txBody>
      </p:sp>
      <p:pic>
        <p:nvPicPr>
          <p:cNvPr id="4382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066" y="1896374"/>
            <a:ext cx="8715992" cy="4504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" y="3337560"/>
            <a:ext cx="7419536" cy="2301240"/>
          </a:xfrm>
        </p:spPr>
        <p:txBody>
          <a:bodyPr/>
          <a:lstStyle/>
          <a:p>
            <a:r>
              <a:rPr lang="en-US" dirty="0" smtClean="0"/>
              <a:t>RESIDENTIAL DEVELOPMENT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218" name="Picture 2" descr="\\Chserver\state of city\2012 State of the City\Mark's Pictures\City\HHO\home photos HHO 00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-152400"/>
            <a:ext cx="9556223" cy="6939663"/>
          </a:xfrm>
          <a:prstGeom prst="rect">
            <a:avLst/>
          </a:prstGeom>
          <a:noFill/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6000" dirty="0" smtClean="0"/>
              <a:t>Heritage Harbor Ottawa</a:t>
            </a:r>
            <a:endParaRPr lang="en-US" sz="60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7" name="Picture 1" descr="\\Chserver\state of city\2012 State of the City\Mark's Pictures\City\HHO\CHL COTTAGES  JACUZZI INTERIOR ROW HOMES AND DOCK 9-20-12 00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559" y="762000"/>
            <a:ext cx="4836641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0581" name="Picture 5" descr="\\Chserver\state of city\2012 State of the City\Mark's Pictures\City\HHO\CHL COTTAGES  JACUZZI INTERIOR ROW HOMES AND DOCK 9-20-12 02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295400"/>
            <a:ext cx="4001478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28600" y="-152400"/>
            <a:ext cx="8229600" cy="1139825"/>
          </a:xfrm>
        </p:spPr>
        <p:txBody>
          <a:bodyPr/>
          <a:lstStyle/>
          <a:p>
            <a:pPr algn="ctr"/>
            <a:r>
              <a:rPr lang="en-US" dirty="0" smtClean="0"/>
              <a:t>Cottages at Heron’s Landing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9" name="Picture 3" descr="\\Chserver\state of city\2012 State of the City\Mark's Pictures\City\HHO\CHL COTTAGES  JACUZZI INTERIOR ROW HOMES AND DOCK 9-20-12 02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486294"/>
            <a:ext cx="5181600" cy="344790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80578" name="Picture 2" descr="\\Chserver\state of city\2012 State of the City\Mark's Pictures\City\HHO\CHL COTTAGES  JACUZZI INTERIOR ROW HOMES AND DOCK 9-20-12 011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07711"/>
            <a:ext cx="5638800" cy="37521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76200" y="0"/>
            <a:ext cx="3048000" cy="35052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Cottages </a:t>
            </a:r>
            <a:br>
              <a:rPr lang="en-US" dirty="0" smtClean="0"/>
            </a:br>
            <a:r>
              <a:rPr lang="en-US" dirty="0" smtClean="0"/>
              <a:t>at </a:t>
            </a:r>
            <a:br>
              <a:rPr lang="en-US" dirty="0" smtClean="0"/>
            </a:br>
            <a:r>
              <a:rPr lang="en-US" dirty="0" smtClean="0"/>
              <a:t>Heron’s </a:t>
            </a:r>
            <a:br>
              <a:rPr lang="en-US" dirty="0" smtClean="0"/>
            </a:br>
            <a:r>
              <a:rPr lang="en-US" dirty="0" smtClean="0"/>
              <a:t>Landing</a:t>
            </a:r>
            <a:endParaRPr lang="en-US" dirty="0"/>
          </a:p>
        </p:txBody>
      </p:sp>
      <p:pic>
        <p:nvPicPr>
          <p:cNvPr id="391170" name="Picture 2" descr="\\Chserver\state of city\2012 State of the City\Mark's Pictures\City\HHO\CHL COTTAGES  JACUZZI INTERIOR ROW HOMES AND DOCK 9-20-12 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4105087"/>
            <a:ext cx="1730175" cy="26005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2" descr="\\Chserver\state of city\2012 State of the City\Mark's Pictures\City\HHO\home photos HHO 00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0"/>
            <a:ext cx="9906000" cy="6865571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943600" y="152400"/>
            <a:ext cx="3048000" cy="990600"/>
          </a:xfrm>
        </p:spPr>
        <p:txBody>
          <a:bodyPr/>
          <a:lstStyle/>
          <a:p>
            <a:r>
              <a:rPr lang="en-US" dirty="0" smtClean="0"/>
              <a:t>Townhome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Family Homes</a:t>
            </a:r>
            <a:endParaRPr lang="en-US" dirty="0"/>
          </a:p>
        </p:txBody>
      </p:sp>
      <p:pic>
        <p:nvPicPr>
          <p:cNvPr id="392194" name="Picture 2" descr="\\Chserver\state of city\2012 State of the City\Mark's Pictures\City\HHO\home photos HHO 00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384" y="2582122"/>
            <a:ext cx="4352520" cy="3056678"/>
          </a:xfrm>
          <a:prstGeom prst="rect">
            <a:avLst/>
          </a:prstGeom>
          <a:noFill/>
        </p:spPr>
      </p:pic>
      <p:pic>
        <p:nvPicPr>
          <p:cNvPr id="392195" name="Picture 3" descr="\\Chserver\state of city\2012 State of the City\Mark's Pictures\City\HHO\home photos HHO 01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482" y="2582122"/>
            <a:ext cx="4485918" cy="305667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Pilkington</a:t>
            </a:r>
            <a:endParaRPr lang="en-US" dirty="0"/>
          </a:p>
        </p:txBody>
      </p:sp>
      <p:pic>
        <p:nvPicPr>
          <p:cNvPr id="26419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92277" y="1600200"/>
            <a:ext cx="8157122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Ottawa Senior Housing</a:t>
            </a:r>
            <a:endParaRPr lang="en-US" dirty="0"/>
          </a:p>
        </p:txBody>
      </p:sp>
      <p:pic>
        <p:nvPicPr>
          <p:cNvPr id="132099" name="Picture 3" descr="\\Chserver\state of city\2012 State of the City\Mark's Pictures\City\city 02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61878" y="1600200"/>
            <a:ext cx="7672522" cy="5105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3400" y="2895600"/>
            <a:ext cx="8305800" cy="1828800"/>
          </a:xfrm>
        </p:spPr>
        <p:txBody>
          <a:bodyPr>
            <a:noAutofit/>
          </a:bodyPr>
          <a:lstStyle/>
          <a:p>
            <a:r>
              <a:rPr lang="en-US" sz="6600" dirty="0" smtClean="0"/>
              <a:t>POLICE DEPARTMENT</a:t>
            </a:r>
            <a:endParaRPr lang="en-US" sz="66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Police Department Programs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3246437"/>
            <a:ext cx="8382000" cy="3154363"/>
          </a:xfrm>
        </p:spPr>
        <p:txBody>
          <a:bodyPr>
            <a:noAutofit/>
          </a:bodyPr>
          <a:lstStyle/>
          <a:p>
            <a:r>
              <a:rPr lang="en-US" sz="4800" dirty="0" smtClean="0"/>
              <a:t>Peer Jury</a:t>
            </a:r>
          </a:p>
          <a:p>
            <a:pPr>
              <a:buNone/>
            </a:pPr>
            <a:endParaRPr lang="en-US" sz="4800" dirty="0" smtClean="0"/>
          </a:p>
          <a:p>
            <a:r>
              <a:rPr lang="en-US" sz="4800" dirty="0" smtClean="0"/>
              <a:t>Child Abduction Response Team (CART)</a:t>
            </a:r>
            <a:endParaRPr lang="en-US" sz="4800" dirty="0"/>
          </a:p>
        </p:txBody>
      </p:sp>
      <p:pic>
        <p:nvPicPr>
          <p:cNvPr id="30722" name="Picture 2" descr="C:\Documents and Settings\Tami\Local Settings\Temporary Internet Files\Content.IE5\TUV6BWX4\MC900285518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676400"/>
            <a:ext cx="2667000" cy="331384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Retirement of Chief Brian L. Zeilmann</a:t>
            </a:r>
            <a:endParaRPr lang="en-US" dirty="0"/>
          </a:p>
        </p:txBody>
      </p:sp>
      <p:pic>
        <p:nvPicPr>
          <p:cNvPr id="358404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799" y="1981200"/>
            <a:ext cx="4179277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05" name="Picture 5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828800"/>
            <a:ext cx="2743200" cy="4114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Promotion of Captain Brent Roalson </a:t>
            </a:r>
            <a:endParaRPr lang="en-US" dirty="0"/>
          </a:p>
        </p:txBody>
      </p:sp>
      <p:pic>
        <p:nvPicPr>
          <p:cNvPr id="3614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362200"/>
            <a:ext cx="3733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\\Chserver\state of city\2012 State of the City\Police\#1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33400" y="2057400"/>
            <a:ext cx="3505200" cy="238353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33600" y="4343400"/>
            <a:ext cx="6781800" cy="2282825"/>
          </a:xfrm>
        </p:spPr>
        <p:txBody>
          <a:bodyPr>
            <a:normAutofit/>
          </a:bodyPr>
          <a:lstStyle/>
          <a:p>
            <a:r>
              <a:rPr lang="en-US" dirty="0" smtClean="0"/>
              <a:t>Corporal David Hallowell </a:t>
            </a:r>
            <a:br>
              <a:rPr lang="en-US" dirty="0" smtClean="0"/>
            </a:br>
            <a:r>
              <a:rPr lang="en-US" dirty="0" smtClean="0"/>
              <a:t>“Officer of the Year” </a:t>
            </a:r>
            <a:endParaRPr lang="en-US" dirty="0"/>
          </a:p>
        </p:txBody>
      </p:sp>
      <p:pic>
        <p:nvPicPr>
          <p:cNvPr id="362499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6028634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1401762"/>
          </a:xfrm>
        </p:spPr>
        <p:txBody>
          <a:bodyPr>
            <a:normAutofit/>
          </a:bodyPr>
          <a:lstStyle/>
          <a:p>
            <a:r>
              <a:rPr lang="en-US" dirty="0" smtClean="0"/>
              <a:t>Illinois Law Enforcement Alarm System </a:t>
            </a:r>
            <a:endParaRPr lang="en-US" dirty="0"/>
          </a:p>
        </p:txBody>
      </p:sp>
      <p:pic>
        <p:nvPicPr>
          <p:cNvPr id="27650" name="Picture 2" descr="\\Chserver\plandata\2011 State of the City\Police\ILEAS logo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45029" y="2590800"/>
            <a:ext cx="7184571" cy="36576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600" dirty="0" smtClean="0"/>
              <a:t>P2D2</a:t>
            </a:r>
            <a:endParaRPr lang="en-US" sz="6600" dirty="0"/>
          </a:p>
        </p:txBody>
      </p:sp>
      <p:pic>
        <p:nvPicPr>
          <p:cNvPr id="360450" name="Picture 2" descr="\\Chserver\state of city\2012 State of the City\Police\#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90600" y="1653540"/>
            <a:ext cx="6624955" cy="496871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Fire department</a:t>
            </a:r>
            <a:endParaRPr lang="en-US" sz="66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Fire Department</a:t>
            </a:r>
            <a:endParaRPr lang="en-US" dirty="0"/>
          </a:p>
        </p:txBody>
      </p:sp>
      <p:pic>
        <p:nvPicPr>
          <p:cNvPr id="345090" name="Picture 2" descr="\\Chserver\state of city\2012 State of the City\fire department\fire fighter patch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440" y="1726216"/>
            <a:ext cx="8547242" cy="490318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Kohl’s Distribution </a:t>
            </a:r>
            <a:endParaRPr lang="en-US" dirty="0"/>
          </a:p>
        </p:txBody>
      </p:sp>
      <p:pic>
        <p:nvPicPr>
          <p:cNvPr id="5" name="Picture 21" descr="outsid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01725" y="1774825"/>
            <a:ext cx="6938963" cy="462597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Ambulance</a:t>
            </a:r>
            <a:endParaRPr lang="en-US" dirty="0"/>
          </a:p>
        </p:txBody>
      </p:sp>
      <p:pic>
        <p:nvPicPr>
          <p:cNvPr id="292866" name="Picture 2" descr="\\Chserver\state of city\2012 State of the City\fire department\IMG_043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81200"/>
            <a:ext cx="6743700" cy="4495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</a:t>
            </a:r>
            <a:endParaRPr lang="en-US" dirty="0"/>
          </a:p>
        </p:txBody>
      </p:sp>
      <p:pic>
        <p:nvPicPr>
          <p:cNvPr id="293890" name="Picture 2" descr="\\Chserver\state of city\2012 State of the City\fire department\Training 00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676400"/>
            <a:ext cx="6886755" cy="493240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Disaster Drill</a:t>
            </a:r>
            <a:endParaRPr lang="en-US" dirty="0"/>
          </a:p>
        </p:txBody>
      </p:sp>
      <p:pic>
        <p:nvPicPr>
          <p:cNvPr id="295938" name="Picture 2" descr="\\Chserver\state of city\2012 State of the City\fire department\ITP Drill231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9734" y="1600200"/>
            <a:ext cx="6733657" cy="5029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 descr="\\Chserver\state of city\2012 State of the City\fire department\ITP Drill228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693" y="-13227"/>
            <a:ext cx="9199967" cy="687122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 Search &amp; Rescue Team</a:t>
            </a:r>
            <a:endParaRPr lang="en-US" dirty="0"/>
          </a:p>
        </p:txBody>
      </p:sp>
      <p:pic>
        <p:nvPicPr>
          <p:cNvPr id="343042" name="Picture 2" descr="\\Chserver\state of city\2012 State of the City\fire department\USARTrucksAndTrailers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726" y="1905000"/>
            <a:ext cx="8678008" cy="4800600"/>
          </a:xfrm>
          <a:prstGeom prst="rect">
            <a:avLst/>
          </a:prstGeom>
          <a:noFill/>
        </p:spPr>
      </p:pic>
      <p:pic>
        <p:nvPicPr>
          <p:cNvPr id="343043" name="Picture 3" descr="\\Chserver\state of city\2012 State of the City\fire department\IL-TF1US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976336"/>
            <a:ext cx="3124200" cy="465306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1600200" y="5943600"/>
            <a:ext cx="7315200" cy="685800"/>
          </a:xfrm>
        </p:spPr>
        <p:txBody>
          <a:bodyPr>
            <a:noAutofit/>
          </a:bodyPr>
          <a:lstStyle/>
          <a:p>
            <a:r>
              <a:rPr lang="en-US" sz="4400" dirty="0" smtClean="0"/>
              <a:t>Fire Prevention and Education</a:t>
            </a:r>
            <a:endParaRPr lang="en-US" sz="4400" dirty="0"/>
          </a:p>
        </p:txBody>
      </p:sp>
      <p:pic>
        <p:nvPicPr>
          <p:cNvPr id="340994" name="Picture 2" descr="\\Chserver\state of city\2012 State of the City\fire department\Pub Ed035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014" y="304800"/>
            <a:ext cx="8613057" cy="55626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2209800" y="5334000"/>
            <a:ext cx="4114800" cy="685800"/>
          </a:xfrm>
        </p:spPr>
        <p:txBody>
          <a:bodyPr>
            <a:noAutofit/>
          </a:bodyPr>
          <a:lstStyle/>
          <a:p>
            <a:r>
              <a:rPr lang="en-US" sz="5400" dirty="0" smtClean="0"/>
              <a:t>Safety House</a:t>
            </a:r>
            <a:endParaRPr lang="en-US" sz="5400" dirty="0"/>
          </a:p>
        </p:txBody>
      </p:sp>
      <p:pic>
        <p:nvPicPr>
          <p:cNvPr id="342018" name="Picture 2" descr="\\Chserver\state of city\2012 State of the City\fire department\Pub Ed036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8610600" cy="4495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Preemption Devices</a:t>
            </a:r>
            <a:endParaRPr lang="en-US" dirty="0"/>
          </a:p>
        </p:txBody>
      </p:sp>
      <p:pic>
        <p:nvPicPr>
          <p:cNvPr id="2969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655064"/>
            <a:ext cx="7315200" cy="497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Wastewater treatment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 Flows</a:t>
            </a:r>
            <a:endParaRPr lang="en-US" dirty="0"/>
          </a:p>
        </p:txBody>
      </p:sp>
      <p:pic>
        <p:nvPicPr>
          <p:cNvPr id="562178" name="Picture 2" descr="\\Chserver\state of city\2012 State of the City\WWTP\reading &amp; programming sampler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600200"/>
            <a:ext cx="6619875" cy="496490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17714</TotalTime>
  <Words>567</Words>
  <Application>Microsoft Office PowerPoint</Application>
  <PresentationFormat>On-screen Show (4:3)</PresentationFormat>
  <Paragraphs>216</Paragraphs>
  <Slides>157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157</vt:i4>
      </vt:variant>
    </vt:vector>
  </HeadingPairs>
  <TitlesOfParts>
    <vt:vector size="160" baseType="lpstr">
      <vt:lpstr>Median</vt:lpstr>
      <vt:lpstr>Document</vt:lpstr>
      <vt:lpstr>Acrobat Document</vt:lpstr>
      <vt:lpstr>City of Ottawa  STATE OF THE CITY  Thursday, October 4, 2012 </vt:lpstr>
      <vt:lpstr>THE CHAMBER </vt:lpstr>
      <vt:lpstr>Slide 3</vt:lpstr>
      <vt:lpstr>OTTAWA BUSINESS GROWTH  &amp; JOB RETENTION</vt:lpstr>
      <vt:lpstr>U.S. Silica</vt:lpstr>
      <vt:lpstr>B&amp;B Electronics</vt:lpstr>
      <vt:lpstr>MBL USA CORPORATION</vt:lpstr>
      <vt:lpstr>Pilkington</vt:lpstr>
      <vt:lpstr>Kohl’s Distribution </vt:lpstr>
      <vt:lpstr>Ottawa Pavilion</vt:lpstr>
      <vt:lpstr>Ottawa Pavilion</vt:lpstr>
      <vt:lpstr>Pleasant View A Lutheran Life Community</vt:lpstr>
      <vt:lpstr>Radio Shack - Cato Fashions</vt:lpstr>
      <vt:lpstr>Advance Auto Parts</vt:lpstr>
      <vt:lpstr>Little  Caesars </vt:lpstr>
      <vt:lpstr>Coldwell Banker</vt:lpstr>
      <vt:lpstr>The Pharmacy Stop</vt:lpstr>
      <vt:lpstr>Bill Walsh Chevrolet Store </vt:lpstr>
      <vt:lpstr>Casey’s Gas Station </vt:lpstr>
      <vt:lpstr>Slide 20</vt:lpstr>
      <vt:lpstr>ONGOING ECONOMIC Development efforts</vt:lpstr>
      <vt:lpstr>Slide 22</vt:lpstr>
      <vt:lpstr>Ottawa Industrial  Park  Unit 2</vt:lpstr>
      <vt:lpstr>INVESTMENT IN PRIVATE AND PUBLIC INFRASTRUCTURE </vt:lpstr>
      <vt:lpstr>Nicor Gas Main Replacement </vt:lpstr>
      <vt:lpstr>Ameren </vt:lpstr>
      <vt:lpstr>Wastewater Treatment Plant </vt:lpstr>
      <vt:lpstr>Combined Sewer Overflows</vt:lpstr>
      <vt:lpstr>ELECTRIC AGGREATION</vt:lpstr>
      <vt:lpstr>Integrys</vt:lpstr>
      <vt:lpstr>Electric Aggregation </vt:lpstr>
      <vt:lpstr>BROADBAND</vt:lpstr>
      <vt:lpstr>ifiber map</vt:lpstr>
      <vt:lpstr>ifiber</vt:lpstr>
      <vt:lpstr>Broadband – boring under the river </vt:lpstr>
      <vt:lpstr>ifiber</vt:lpstr>
      <vt:lpstr>Central Intermediate School</vt:lpstr>
      <vt:lpstr>Central Intermediate School</vt:lpstr>
      <vt:lpstr>Downtown  and  the gardening and botanical arts brand</vt:lpstr>
      <vt:lpstr>Slide 40</vt:lpstr>
      <vt:lpstr>Slide 41</vt:lpstr>
      <vt:lpstr>didoughs</vt:lpstr>
      <vt:lpstr>Woody’s Refinishing and Restoration </vt:lpstr>
      <vt:lpstr>Café on Main</vt:lpstr>
      <vt:lpstr>Computer Spa </vt:lpstr>
      <vt:lpstr>Slide 46</vt:lpstr>
      <vt:lpstr>Zeller Inn </vt:lpstr>
      <vt:lpstr>Paglis Building on Columbus Street </vt:lpstr>
      <vt:lpstr>Larry’s Barber Shop – 601 LaSalle St. </vt:lpstr>
      <vt:lpstr>Bianchi’s Pizza </vt:lpstr>
      <vt:lpstr>Blue Beaker</vt:lpstr>
      <vt:lpstr>Designed  For  You</vt:lpstr>
      <vt:lpstr>Chic Boutique</vt:lpstr>
      <vt:lpstr>Slide 54</vt:lpstr>
      <vt:lpstr>IV Cellular</vt:lpstr>
      <vt:lpstr>Aussem  Dogs</vt:lpstr>
      <vt:lpstr>Ramza Insurance </vt:lpstr>
      <vt:lpstr>Slide 58</vt:lpstr>
      <vt:lpstr>DOWNTOWN FESTIVALS</vt:lpstr>
      <vt:lpstr>Morel Fest</vt:lpstr>
      <vt:lpstr>Ottawa Two Rivers Wine and Jazz Festival </vt:lpstr>
      <vt:lpstr>Ottawa Two Rivers  Wine and Jazz  Festival </vt:lpstr>
      <vt:lpstr>Ottawa Two Rivers Wine and Jazz Festival </vt:lpstr>
      <vt:lpstr>Farmers’ Market</vt:lpstr>
      <vt:lpstr>Riverfest </vt:lpstr>
      <vt:lpstr>Scarecrow Festival &amp; Ice Odyssey</vt:lpstr>
      <vt:lpstr>Festival of Lights Parade</vt:lpstr>
      <vt:lpstr>Illinois River Road  Kiosk</vt:lpstr>
      <vt:lpstr>IVCC Ottawa Center</vt:lpstr>
      <vt:lpstr>Reddick Mansion</vt:lpstr>
      <vt:lpstr>America In Bloom </vt:lpstr>
      <vt:lpstr>America In Bloom </vt:lpstr>
      <vt:lpstr>America In Bloom </vt:lpstr>
      <vt:lpstr>RESIDENTIAL DEVELOPMENT</vt:lpstr>
      <vt:lpstr>Heritage Harbor Ottawa</vt:lpstr>
      <vt:lpstr>Cottages at Heron’s Landing</vt:lpstr>
      <vt:lpstr>Cottages  at  Heron’s  Landing</vt:lpstr>
      <vt:lpstr>Townhome</vt:lpstr>
      <vt:lpstr>Single Family Homes</vt:lpstr>
      <vt:lpstr>Ottawa Senior Housing</vt:lpstr>
      <vt:lpstr>POLICE DEPARTMENT</vt:lpstr>
      <vt:lpstr>Police Department Programs</vt:lpstr>
      <vt:lpstr>Retirement of Chief Brian L. Zeilmann</vt:lpstr>
      <vt:lpstr>Promotion of Captain Brent Roalson </vt:lpstr>
      <vt:lpstr>Corporal David Hallowell  “Officer of the Year” </vt:lpstr>
      <vt:lpstr>Illinois Law Enforcement Alarm System </vt:lpstr>
      <vt:lpstr>P2D2</vt:lpstr>
      <vt:lpstr>Fire department</vt:lpstr>
      <vt:lpstr>Fire Department</vt:lpstr>
      <vt:lpstr>New Ambulance</vt:lpstr>
      <vt:lpstr>Training </vt:lpstr>
      <vt:lpstr>Disaster Drill</vt:lpstr>
      <vt:lpstr>Slide 93</vt:lpstr>
      <vt:lpstr>Urban Search &amp; Rescue Team</vt:lpstr>
      <vt:lpstr>Slide 95</vt:lpstr>
      <vt:lpstr>Slide 96</vt:lpstr>
      <vt:lpstr>Preemption Devices</vt:lpstr>
      <vt:lpstr>Wastewater treatment</vt:lpstr>
      <vt:lpstr>Monitor Flows</vt:lpstr>
      <vt:lpstr>Smoke Testing </vt:lpstr>
      <vt:lpstr>Combined Sewer Overflow</vt:lpstr>
      <vt:lpstr>Continue Evaluations  and  Maintenance</vt:lpstr>
      <vt:lpstr>Water projects</vt:lpstr>
      <vt:lpstr>Adams Street Watermain Project</vt:lpstr>
      <vt:lpstr>New Water Billing Forms</vt:lpstr>
      <vt:lpstr>Standpipe  on  State Street</vt:lpstr>
      <vt:lpstr>STREETS</vt:lpstr>
      <vt:lpstr>North 32nd Road </vt:lpstr>
      <vt:lpstr>Adams Street</vt:lpstr>
      <vt:lpstr>Street Funding </vt:lpstr>
      <vt:lpstr>Salt Storage Shed</vt:lpstr>
      <vt:lpstr>Parks,  Playgrounds and  recreation</vt:lpstr>
      <vt:lpstr>Slide 113</vt:lpstr>
      <vt:lpstr>Riordan Pool – Water Slide Removal </vt:lpstr>
      <vt:lpstr>All City Swim Meet</vt:lpstr>
      <vt:lpstr>Lincoln Douglas Park  </vt:lpstr>
      <vt:lpstr>Tennis Courts</vt:lpstr>
      <vt:lpstr>New Baseball/Soccer Field </vt:lpstr>
      <vt:lpstr>Bicycle Plan</vt:lpstr>
      <vt:lpstr>Slide 120</vt:lpstr>
      <vt:lpstr>Activities </vt:lpstr>
      <vt:lpstr>Adult Recreation </vt:lpstr>
      <vt:lpstr>Slide 123</vt:lpstr>
      <vt:lpstr>OTTAWA Visitors Center</vt:lpstr>
      <vt:lpstr>Ottawa Visitors Center</vt:lpstr>
      <vt:lpstr>Walt Willey</vt:lpstr>
      <vt:lpstr>Special Events  </vt:lpstr>
      <vt:lpstr>Special Events Committee</vt:lpstr>
      <vt:lpstr>Ice Odyssey</vt:lpstr>
      <vt:lpstr>Festival of Lights</vt:lpstr>
      <vt:lpstr>Eastside Historic District </vt:lpstr>
      <vt:lpstr>Eastside Historic Homes</vt:lpstr>
      <vt:lpstr>City FINANCES</vt:lpstr>
      <vt:lpstr>Slide 134</vt:lpstr>
      <vt:lpstr>Payroll </vt:lpstr>
      <vt:lpstr>Refinancing </vt:lpstr>
      <vt:lpstr>Healthcare Insurance </vt:lpstr>
      <vt:lpstr>GRANTS</vt:lpstr>
      <vt:lpstr>Central School Building  </vt:lpstr>
      <vt:lpstr>Central School Site </vt:lpstr>
      <vt:lpstr>December 6, 1982 – flooding in the flats</vt:lpstr>
      <vt:lpstr>Fox River/Flats Buy-out   $914,000</vt:lpstr>
      <vt:lpstr>Ottawa Industrial Park  $2 Million</vt:lpstr>
      <vt:lpstr>USEPA Brownfield Assessment Grants</vt:lpstr>
      <vt:lpstr>LaSalle County Transportation </vt:lpstr>
      <vt:lpstr>Energy Conservation  - $8,250</vt:lpstr>
      <vt:lpstr>Emerald Ash Borer Management Plan </vt:lpstr>
      <vt:lpstr>Illinois Valley Commuter Rail </vt:lpstr>
      <vt:lpstr>Tennis Courts </vt:lpstr>
      <vt:lpstr>Historic Preservation </vt:lpstr>
      <vt:lpstr>Illinois Clean Energy Foundation </vt:lpstr>
      <vt:lpstr>GRANTS</vt:lpstr>
      <vt:lpstr>volunteers</vt:lpstr>
      <vt:lpstr>Volunteers</vt:lpstr>
      <vt:lpstr>Volunteers</vt:lpstr>
      <vt:lpstr>CONCLUSION</vt:lpstr>
      <vt:lpstr>Slide 157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construction of the Headworks at $1.6 million started in October, 2005 and is the first phase of a $6-$7 millions upgrade at the wastewater treatment plant.  The engineering of the second phase will begin in November, 2005.</dc:title>
  <dc:creator>Kim</dc:creator>
  <cp:lastModifiedBy>Kim</cp:lastModifiedBy>
  <cp:revision>1231</cp:revision>
  <dcterms:created xsi:type="dcterms:W3CDTF">2005-10-11T21:14:32Z</dcterms:created>
  <dcterms:modified xsi:type="dcterms:W3CDTF">2014-02-10T20:03:03Z</dcterms:modified>
</cp:coreProperties>
</file>